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64"/>
  </p:notesMasterIdLst>
  <p:sldIdLst>
    <p:sldId id="346" r:id="rId3"/>
    <p:sldId id="454" r:id="rId4"/>
    <p:sldId id="387" r:id="rId5"/>
    <p:sldId id="388" r:id="rId6"/>
    <p:sldId id="393" r:id="rId7"/>
    <p:sldId id="405" r:id="rId8"/>
    <p:sldId id="395" r:id="rId9"/>
    <p:sldId id="396" r:id="rId10"/>
    <p:sldId id="397" r:id="rId11"/>
    <p:sldId id="398" r:id="rId12"/>
    <p:sldId id="399" r:id="rId13"/>
    <p:sldId id="400" r:id="rId14"/>
    <p:sldId id="401" r:id="rId15"/>
    <p:sldId id="402" r:id="rId16"/>
    <p:sldId id="403" r:id="rId17"/>
    <p:sldId id="404" r:id="rId18"/>
    <p:sldId id="406" r:id="rId19"/>
    <p:sldId id="434" r:id="rId20"/>
    <p:sldId id="437" r:id="rId21"/>
    <p:sldId id="438" r:id="rId22"/>
    <p:sldId id="439" r:id="rId23"/>
    <p:sldId id="440" r:id="rId24"/>
    <p:sldId id="441" r:id="rId25"/>
    <p:sldId id="442" r:id="rId26"/>
    <p:sldId id="443" r:id="rId27"/>
    <p:sldId id="444" r:id="rId28"/>
    <p:sldId id="385" r:id="rId29"/>
    <p:sldId id="453" r:id="rId30"/>
    <p:sldId id="451" r:id="rId31"/>
    <p:sldId id="445" r:id="rId32"/>
    <p:sldId id="447" r:id="rId33"/>
    <p:sldId id="450" r:id="rId34"/>
    <p:sldId id="448" r:id="rId35"/>
    <p:sldId id="436" r:id="rId36"/>
    <p:sldId id="452" r:id="rId37"/>
    <p:sldId id="391" r:id="rId38"/>
    <p:sldId id="321" r:id="rId39"/>
    <p:sldId id="412" r:id="rId40"/>
    <p:sldId id="413" r:id="rId41"/>
    <p:sldId id="386" r:id="rId42"/>
    <p:sldId id="359" r:id="rId43"/>
    <p:sldId id="414" r:id="rId44"/>
    <p:sldId id="415" r:id="rId45"/>
    <p:sldId id="432" r:id="rId46"/>
    <p:sldId id="433" r:id="rId47"/>
    <p:sldId id="417" r:id="rId48"/>
    <p:sldId id="390" r:id="rId49"/>
    <p:sldId id="345" r:id="rId50"/>
    <p:sldId id="364" r:id="rId51"/>
    <p:sldId id="394" r:id="rId52"/>
    <p:sldId id="367" r:id="rId53"/>
    <p:sldId id="419" r:id="rId54"/>
    <p:sldId id="377" r:id="rId55"/>
    <p:sldId id="420" r:id="rId56"/>
    <p:sldId id="376" r:id="rId57"/>
    <p:sldId id="421" r:id="rId58"/>
    <p:sldId id="374" r:id="rId59"/>
    <p:sldId id="375" r:id="rId60"/>
    <p:sldId id="423" r:id="rId61"/>
    <p:sldId id="425" r:id="rId62"/>
    <p:sldId id="426" r:id="rId6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id="{073B1B24-977F-48D7-B051-F475F599F65B}">
          <p14:sldIdLst>
            <p14:sldId id="346"/>
            <p14:sldId id="454"/>
            <p14:sldId id="387"/>
          </p14:sldIdLst>
        </p14:section>
        <p14:section name="General" id="{2471FEC8-178B-4372-AF33-B15A1B912A88}">
          <p14:sldIdLst>
            <p14:sldId id="388"/>
            <p14:sldId id="393"/>
            <p14:sldId id="405"/>
            <p14:sldId id="395"/>
            <p14:sldId id="396"/>
            <p14:sldId id="397"/>
            <p14:sldId id="398"/>
            <p14:sldId id="399"/>
            <p14:sldId id="400"/>
            <p14:sldId id="401"/>
            <p14:sldId id="402"/>
            <p14:sldId id="403"/>
            <p14:sldId id="404"/>
            <p14:sldId id="406"/>
            <p14:sldId id="434"/>
            <p14:sldId id="437"/>
            <p14:sldId id="438"/>
            <p14:sldId id="439"/>
            <p14:sldId id="440"/>
            <p14:sldId id="441"/>
            <p14:sldId id="442"/>
            <p14:sldId id="443"/>
            <p14:sldId id="444"/>
          </p14:sldIdLst>
        </p14:section>
        <p14:section name="Premium tyre" id="{EE66226C-55ED-464B-A2F4-B97A1D174CBC}">
          <p14:sldIdLst>
            <p14:sldId id="385"/>
            <p14:sldId id="453"/>
            <p14:sldId id="451"/>
            <p14:sldId id="445"/>
            <p14:sldId id="447"/>
            <p14:sldId id="450"/>
            <p14:sldId id="448"/>
            <p14:sldId id="436"/>
            <p14:sldId id="452"/>
          </p14:sldIdLst>
        </p14:section>
        <p14:section name="Summer tyre" id="{3AFB94C2-A48C-4263-93CE-57F1E33CB563}">
          <p14:sldIdLst>
            <p14:sldId id="391"/>
            <p14:sldId id="321"/>
            <p14:sldId id="412"/>
            <p14:sldId id="413"/>
          </p14:sldIdLst>
        </p14:section>
        <p14:section name="Winter tyre" id="{779BFB71-C308-47E2-B839-9B8231BA0D78}">
          <p14:sldIdLst>
            <p14:sldId id="386"/>
            <p14:sldId id="359"/>
            <p14:sldId id="414"/>
            <p14:sldId id="415"/>
            <p14:sldId id="432"/>
            <p14:sldId id="433"/>
            <p14:sldId id="417"/>
          </p14:sldIdLst>
        </p14:section>
        <p14:section name="4sesons tyre" id="{A6B9C360-4B40-48EA-8DB0-F611DA584355}">
          <p14:sldIdLst>
            <p14:sldId id="390"/>
            <p14:sldId id="345"/>
            <p14:sldId id="364"/>
          </p14:sldIdLst>
        </p14:section>
        <p14:section name="Point S Tyres" id="{C7A77268-6A02-468F-AEAE-D3A0113561F2}">
          <p14:sldIdLst>
            <p14:sldId id="394"/>
            <p14:sldId id="367"/>
            <p14:sldId id="419"/>
            <p14:sldId id="377"/>
            <p14:sldId id="420"/>
            <p14:sldId id="376"/>
            <p14:sldId id="421"/>
            <p14:sldId id="374"/>
            <p14:sldId id="375"/>
            <p14:sldId id="423"/>
            <p14:sldId id="425"/>
            <p14:sldId id="42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1722AD-78F4-F6A2-8046-9EB6E35DB3F8}" name="Camille LAMY - Point S Development -" initials="CL" userId="S::camille.lamy@points-development.com::ed396f58-7ab6-4a21-9aa6-7a931e465b9f" providerId="AD"/>
  <p188:author id="{B0271ECB-F94F-2FFF-E0B0-E064DA2B8F99}" name="Marketing Support" initials="" userId="S::marketing.support@points-development.com::bd4f70ba-e882-4aaf-8b45-b1fc8e51d3b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B34A"/>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5033" autoAdjust="0"/>
  </p:normalViewPr>
  <p:slideViewPr>
    <p:cSldViewPr snapToGrid="0">
      <p:cViewPr varScale="1">
        <p:scale>
          <a:sx n="105" d="100"/>
          <a:sy n="105" d="100"/>
        </p:scale>
        <p:origin x="858" y="108"/>
      </p:cViewPr>
      <p:guideLst/>
    </p:cSldViewPr>
  </p:slideViewPr>
  <p:outlineViewPr>
    <p:cViewPr>
      <p:scale>
        <a:sx n="33" d="100"/>
        <a:sy n="33" d="100"/>
      </p:scale>
      <p:origin x="0" y="-115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_rels/viewProps.xml.rels><?xml version="1.0" encoding="UTF-8" standalone="yes"?>
<Relationships xmlns="http://schemas.openxmlformats.org/package/2006/relationships"><Relationship Id="rId13" Type="http://schemas.openxmlformats.org/officeDocument/2006/relationships/slide" Target="slides/slide37.xml"/><Relationship Id="rId18" Type="http://schemas.openxmlformats.org/officeDocument/2006/relationships/slide" Target="slides/slide42.xml"/><Relationship Id="rId26" Type="http://schemas.openxmlformats.org/officeDocument/2006/relationships/slide" Target="slides/slide52.xml"/><Relationship Id="rId3" Type="http://schemas.openxmlformats.org/officeDocument/2006/relationships/slide" Target="slides/slide19.xml"/><Relationship Id="rId21" Type="http://schemas.openxmlformats.org/officeDocument/2006/relationships/slide" Target="slides/slide45.xml"/><Relationship Id="rId34" Type="http://schemas.openxmlformats.org/officeDocument/2006/relationships/slide" Target="slides/slide60.xml"/><Relationship Id="rId7" Type="http://schemas.openxmlformats.org/officeDocument/2006/relationships/slide" Target="slides/slide23.xml"/><Relationship Id="rId12" Type="http://schemas.openxmlformats.org/officeDocument/2006/relationships/slide" Target="slides/slide34.xml"/><Relationship Id="rId17" Type="http://schemas.openxmlformats.org/officeDocument/2006/relationships/slide" Target="slides/slide41.xml"/><Relationship Id="rId25" Type="http://schemas.openxmlformats.org/officeDocument/2006/relationships/slide" Target="slides/slide51.xml"/><Relationship Id="rId33" Type="http://schemas.openxmlformats.org/officeDocument/2006/relationships/slide" Target="slides/slide59.xml"/><Relationship Id="rId2" Type="http://schemas.openxmlformats.org/officeDocument/2006/relationships/slide" Target="slides/slide3.xml"/><Relationship Id="rId16" Type="http://schemas.openxmlformats.org/officeDocument/2006/relationships/slide" Target="slides/slide40.xml"/><Relationship Id="rId20" Type="http://schemas.openxmlformats.org/officeDocument/2006/relationships/slide" Target="slides/slide44.xml"/><Relationship Id="rId29" Type="http://schemas.openxmlformats.org/officeDocument/2006/relationships/slide" Target="slides/slide55.xml"/><Relationship Id="rId1" Type="http://schemas.openxmlformats.org/officeDocument/2006/relationships/slide" Target="slides/slide1.xml"/><Relationship Id="rId6" Type="http://schemas.openxmlformats.org/officeDocument/2006/relationships/slide" Target="slides/slide22.xml"/><Relationship Id="rId11" Type="http://schemas.openxmlformats.org/officeDocument/2006/relationships/slide" Target="slides/slide27.xml"/><Relationship Id="rId24" Type="http://schemas.openxmlformats.org/officeDocument/2006/relationships/slide" Target="slides/slide49.xml"/><Relationship Id="rId32" Type="http://schemas.openxmlformats.org/officeDocument/2006/relationships/slide" Target="slides/slide58.xml"/><Relationship Id="rId5" Type="http://schemas.openxmlformats.org/officeDocument/2006/relationships/slide" Target="slides/slide21.xml"/><Relationship Id="rId15" Type="http://schemas.openxmlformats.org/officeDocument/2006/relationships/slide" Target="slides/slide39.xml"/><Relationship Id="rId23" Type="http://schemas.openxmlformats.org/officeDocument/2006/relationships/slide" Target="slides/slide48.xml"/><Relationship Id="rId28" Type="http://schemas.openxmlformats.org/officeDocument/2006/relationships/slide" Target="slides/slide54.xml"/><Relationship Id="rId10" Type="http://schemas.openxmlformats.org/officeDocument/2006/relationships/slide" Target="slides/slide26.xml"/><Relationship Id="rId19" Type="http://schemas.openxmlformats.org/officeDocument/2006/relationships/slide" Target="slides/slide43.xml"/><Relationship Id="rId31" Type="http://schemas.openxmlformats.org/officeDocument/2006/relationships/slide" Target="slides/slide57.xml"/><Relationship Id="rId4" Type="http://schemas.openxmlformats.org/officeDocument/2006/relationships/slide" Target="slides/slide20.xml"/><Relationship Id="rId9" Type="http://schemas.openxmlformats.org/officeDocument/2006/relationships/slide" Target="slides/slide25.xml"/><Relationship Id="rId14" Type="http://schemas.openxmlformats.org/officeDocument/2006/relationships/slide" Target="slides/slide38.xml"/><Relationship Id="rId22" Type="http://schemas.openxmlformats.org/officeDocument/2006/relationships/slide" Target="slides/slide46.xml"/><Relationship Id="rId27" Type="http://schemas.openxmlformats.org/officeDocument/2006/relationships/slide" Target="slides/slide53.xml"/><Relationship Id="rId30" Type="http://schemas.openxmlformats.org/officeDocument/2006/relationships/slide" Target="slides/slide56.xml"/><Relationship Id="rId35" Type="http://schemas.openxmlformats.org/officeDocument/2006/relationships/slide" Target="slides/slide61.xml"/><Relationship Id="rId8"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31EA8-3A57-498E-8182-971CE119C92F}" type="datetimeFigureOut">
              <a:rPr lang="fr-FR" smtClean="0"/>
              <a:t>26/04/2024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358B1-8961-4BE3-8D18-3742543E1D8A}" type="slidenum">
              <a:rPr lang="fr-FR" smtClean="0"/>
              <a:t>‹N°›</a:t>
            </a:fld>
            <a:endParaRPr lang="fr-FR"/>
          </a:p>
        </p:txBody>
      </p:sp>
    </p:spTree>
    <p:extLst>
      <p:ext uri="{BB962C8B-B14F-4D97-AF65-F5344CB8AC3E}">
        <p14:creationId xmlns:p14="http://schemas.microsoft.com/office/powerpoint/2010/main" val="2881267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87358B1-8961-4BE3-8D18-3742543E1D8A}" type="slidenum">
              <a:rPr lang="fr-FR" smtClean="0"/>
              <a:t>9</a:t>
            </a:fld>
            <a:endParaRPr lang="fr-FR"/>
          </a:p>
        </p:txBody>
      </p:sp>
    </p:spTree>
    <p:extLst>
      <p:ext uri="{BB962C8B-B14F-4D97-AF65-F5344CB8AC3E}">
        <p14:creationId xmlns:p14="http://schemas.microsoft.com/office/powerpoint/2010/main" val="308733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87358B1-8961-4BE3-8D18-3742543E1D8A}" type="slidenum">
              <a:rPr lang="fr-FR" smtClean="0"/>
              <a:t>32</a:t>
            </a:fld>
            <a:endParaRPr lang="fr-FR"/>
          </a:p>
        </p:txBody>
      </p:sp>
    </p:spTree>
    <p:extLst>
      <p:ext uri="{BB962C8B-B14F-4D97-AF65-F5344CB8AC3E}">
        <p14:creationId xmlns:p14="http://schemas.microsoft.com/office/powerpoint/2010/main" val="2764379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87358B1-8961-4BE3-8D18-3742543E1D8A}" type="slidenum">
              <a:rPr lang="fr-FR" smtClean="0"/>
              <a:t>34</a:t>
            </a:fld>
            <a:endParaRPr lang="fr-FR"/>
          </a:p>
        </p:txBody>
      </p:sp>
    </p:spTree>
    <p:extLst>
      <p:ext uri="{BB962C8B-B14F-4D97-AF65-F5344CB8AC3E}">
        <p14:creationId xmlns:p14="http://schemas.microsoft.com/office/powerpoint/2010/main" val="1060181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ummer">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 name="Espace réservé du texte 3">
            <a:extLst>
              <a:ext uri="{FF2B5EF4-FFF2-40B4-BE49-F238E27FC236}">
                <a16:creationId xmlns:a16="http://schemas.microsoft.com/office/drawing/2014/main" id="{589C7D0C-C353-3818-25E5-358AD1E17B84}"/>
              </a:ext>
            </a:extLst>
          </p:cNvPr>
          <p:cNvSpPr>
            <a:spLocks noGrp="1"/>
          </p:cNvSpPr>
          <p:nvPr>
            <p:ph type="body" sz="quarter" idx="20" hasCustomPrompt="1"/>
          </p:nvPr>
        </p:nvSpPr>
        <p:spPr>
          <a:xfrm>
            <a:off x="7599218" y="5791777"/>
            <a:ext cx="3190270" cy="307704"/>
          </a:xfrm>
        </p:spPr>
        <p:txBody>
          <a:bodyPr>
            <a:noAutofit/>
          </a:bodyPr>
          <a:lstStyle>
            <a:lvl1pPr marL="0" indent="0">
              <a:buNone/>
              <a:defRPr lang="fr-FR" sz="2000" b="1" i="0" kern="1200">
                <a:solidFill>
                  <a:srgbClr val="2CB34A"/>
                </a:solidFill>
                <a:latin typeface="Arial" panose="020B0604020202020204" pitchFamily="34" charset="0"/>
                <a:ea typeface="+mn-ea"/>
                <a:cs typeface="Arial" panose="020B0604020202020204" pitchFamily="34" charset="0"/>
              </a:defRPr>
            </a:lvl1pPr>
          </a:lstStyle>
          <a:p>
            <a:r>
              <a:rPr lang="fr-FR" sz="1600" dirty="0" err="1"/>
              <a:t>When</a:t>
            </a:r>
            <a:r>
              <a:rPr lang="fr-FR" sz="1600" dirty="0"/>
              <a:t> ?</a:t>
            </a:r>
          </a:p>
        </p:txBody>
      </p:sp>
      <p:grpSp>
        <p:nvGrpSpPr>
          <p:cNvPr id="16" name="Groupe 15">
            <a:extLst>
              <a:ext uri="{FF2B5EF4-FFF2-40B4-BE49-F238E27FC236}">
                <a16:creationId xmlns:a16="http://schemas.microsoft.com/office/drawing/2014/main" id="{8A3D9B1C-F508-0A9F-5573-5C77CB07A1DE}"/>
              </a:ext>
            </a:extLst>
          </p:cNvPr>
          <p:cNvGrpSpPr/>
          <p:nvPr userDrawn="1"/>
        </p:nvGrpSpPr>
        <p:grpSpPr>
          <a:xfrm>
            <a:off x="2198" y="-1"/>
            <a:ext cx="303909" cy="6858001"/>
            <a:chOff x="2198" y="-1"/>
            <a:chExt cx="303909" cy="6858001"/>
          </a:xfrm>
          <a:solidFill>
            <a:srgbClr val="00529C"/>
          </a:solidFill>
        </p:grpSpPr>
        <p:sp>
          <p:nvSpPr>
            <p:cNvPr id="17" name="Rectangle 16">
              <a:extLst>
                <a:ext uri="{FF2B5EF4-FFF2-40B4-BE49-F238E27FC236}">
                  <a16:creationId xmlns:a16="http://schemas.microsoft.com/office/drawing/2014/main" id="{93D797A3-278D-D17E-1336-DC6C930BA776}"/>
                </a:ext>
              </a:extLst>
            </p:cNvPr>
            <p:cNvSpPr/>
            <p:nvPr/>
          </p:nvSpPr>
          <p:spPr>
            <a:xfrm rot="16200000">
              <a:off x="-760249" y="762447"/>
              <a:ext cx="1828804" cy="303907"/>
            </a:xfrm>
            <a:prstGeom prst="rect">
              <a:avLst/>
            </a:prstGeom>
            <a:grp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GENERAL TOPICS</a:t>
              </a:r>
            </a:p>
          </p:txBody>
        </p:sp>
        <p:sp>
          <p:nvSpPr>
            <p:cNvPr id="18" name="Rectangle 17">
              <a:extLst>
                <a:ext uri="{FF2B5EF4-FFF2-40B4-BE49-F238E27FC236}">
                  <a16:creationId xmlns:a16="http://schemas.microsoft.com/office/drawing/2014/main" id="{CF871D4E-6D26-524B-D618-3FD8887FA1CB}"/>
                </a:ext>
              </a:extLst>
            </p:cNvPr>
            <p:cNvSpPr/>
            <p:nvPr/>
          </p:nvSpPr>
          <p:spPr>
            <a:xfrm rot="16200000">
              <a:off x="-675908" y="2506906"/>
              <a:ext cx="1660119" cy="303907"/>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20" name="Rectangle 19">
              <a:extLst>
                <a:ext uri="{FF2B5EF4-FFF2-40B4-BE49-F238E27FC236}">
                  <a16:creationId xmlns:a16="http://schemas.microsoft.com/office/drawing/2014/main" id="{BD7222E6-2ADD-A51D-CF83-3AC8B9B8B3FC}"/>
                </a:ext>
              </a:extLst>
            </p:cNvPr>
            <p:cNvSpPr/>
            <p:nvPr/>
          </p:nvSpPr>
          <p:spPr>
            <a:xfrm rot="16200000">
              <a:off x="-760249" y="4251368"/>
              <a:ext cx="1828804" cy="303908"/>
            </a:xfrm>
            <a:prstGeom prst="rect">
              <a:avLst/>
            </a:prstGeom>
            <a:grp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23" name="Rectangle 22">
              <a:extLst>
                <a:ext uri="{FF2B5EF4-FFF2-40B4-BE49-F238E27FC236}">
                  <a16:creationId xmlns:a16="http://schemas.microsoft.com/office/drawing/2014/main" id="{FFF2C745-9CDC-CFCA-D8B3-9EAEDC351430}"/>
                </a:ext>
              </a:extLst>
            </p:cNvPr>
            <p:cNvSpPr/>
            <p:nvPr userDrawn="1"/>
          </p:nvSpPr>
          <p:spPr>
            <a:xfrm rot="16200000">
              <a:off x="-615986" y="5935908"/>
              <a:ext cx="1540276" cy="303907"/>
            </a:xfrm>
            <a:prstGeom prst="rect">
              <a:avLst/>
            </a:prstGeom>
            <a:grp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grpSp>
    </p:spTree>
    <p:extLst>
      <p:ext uri="{BB962C8B-B14F-4D97-AF65-F5344CB8AC3E}">
        <p14:creationId xmlns:p14="http://schemas.microsoft.com/office/powerpoint/2010/main" val="159566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ivate label">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15" name="Groupe 14">
            <a:extLst>
              <a:ext uri="{FF2B5EF4-FFF2-40B4-BE49-F238E27FC236}">
                <a16:creationId xmlns:a16="http://schemas.microsoft.com/office/drawing/2014/main" id="{C79543DA-6E39-20C2-4712-28585D6A50E4}"/>
              </a:ext>
            </a:extLst>
          </p:cNvPr>
          <p:cNvGrpSpPr/>
          <p:nvPr userDrawn="1"/>
        </p:nvGrpSpPr>
        <p:grpSpPr>
          <a:xfrm>
            <a:off x="2197" y="0"/>
            <a:ext cx="304701" cy="6858000"/>
            <a:chOff x="2197" y="0"/>
            <a:chExt cx="304701" cy="6858000"/>
          </a:xfrm>
        </p:grpSpPr>
        <p:sp>
          <p:nvSpPr>
            <p:cNvPr id="3" name="Rectangle 2">
              <a:extLst>
                <a:ext uri="{FF2B5EF4-FFF2-40B4-BE49-F238E27FC236}">
                  <a16:creationId xmlns:a16="http://schemas.microsoft.com/office/drawing/2014/main" id="{758ED3BB-C718-2610-0F6A-D5A859376CC8}"/>
                </a:ext>
              </a:extLst>
            </p:cNvPr>
            <p:cNvSpPr/>
            <p:nvPr/>
          </p:nvSpPr>
          <p:spPr>
            <a:xfrm rot="16200000">
              <a:off x="-579696" y="581893"/>
              <a:ext cx="1467693"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RANGE</a:t>
              </a:r>
            </a:p>
          </p:txBody>
        </p:sp>
        <p:sp>
          <p:nvSpPr>
            <p:cNvPr id="4" name="Rectangle 3">
              <a:extLst>
                <a:ext uri="{FF2B5EF4-FFF2-40B4-BE49-F238E27FC236}">
                  <a16:creationId xmlns:a16="http://schemas.microsoft.com/office/drawing/2014/main" id="{A4336078-0EAE-454A-A3D1-BBC30D69B21D}"/>
                </a:ext>
              </a:extLst>
            </p:cNvPr>
            <p:cNvSpPr/>
            <p:nvPr/>
          </p:nvSpPr>
          <p:spPr>
            <a:xfrm rot="16200000">
              <a:off x="-522729" y="1985230"/>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5" name="Rectangle 4">
              <a:extLst>
                <a:ext uri="{FF2B5EF4-FFF2-40B4-BE49-F238E27FC236}">
                  <a16:creationId xmlns:a16="http://schemas.microsoft.com/office/drawing/2014/main" id="{0B91EC0B-0527-ADA1-10E1-85D33C78C802}"/>
                </a:ext>
              </a:extLst>
            </p:cNvPr>
            <p:cNvSpPr/>
            <p:nvPr/>
          </p:nvSpPr>
          <p:spPr>
            <a:xfrm rot="16200000">
              <a:off x="-522331" y="3339783"/>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6" name="Rectangle 5">
              <a:extLst>
                <a:ext uri="{FF2B5EF4-FFF2-40B4-BE49-F238E27FC236}">
                  <a16:creationId xmlns:a16="http://schemas.microsoft.com/office/drawing/2014/main" id="{3234E9EB-6F6F-127F-3B58-9E267B013685}"/>
                </a:ext>
              </a:extLst>
            </p:cNvPr>
            <p:cNvSpPr/>
            <p:nvPr/>
          </p:nvSpPr>
          <p:spPr>
            <a:xfrm rot="16200000">
              <a:off x="-523123" y="4694337"/>
              <a:ext cx="1354552" cy="303908"/>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sp>
          <p:nvSpPr>
            <p:cNvPr id="7" name="Rectangle 6">
              <a:extLst>
                <a:ext uri="{FF2B5EF4-FFF2-40B4-BE49-F238E27FC236}">
                  <a16:creationId xmlns:a16="http://schemas.microsoft.com/office/drawing/2014/main" id="{23B64E96-8C9A-45B9-C55D-27F792E23EEF}"/>
                </a:ext>
              </a:extLst>
            </p:cNvPr>
            <p:cNvSpPr/>
            <p:nvPr userDrawn="1"/>
          </p:nvSpPr>
          <p:spPr>
            <a:xfrm rot="16200000">
              <a:off x="-523124" y="6028771"/>
              <a:ext cx="1354551" cy="303907"/>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PRIVATE LABEL</a:t>
              </a:r>
            </a:p>
          </p:txBody>
        </p:sp>
      </p:grpSp>
    </p:spTree>
    <p:extLst>
      <p:ext uri="{BB962C8B-B14F-4D97-AF65-F5344CB8AC3E}">
        <p14:creationId xmlns:p14="http://schemas.microsoft.com/office/powerpoint/2010/main" val="627866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seasons_point s">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15" name="Groupe 14">
            <a:extLst>
              <a:ext uri="{FF2B5EF4-FFF2-40B4-BE49-F238E27FC236}">
                <a16:creationId xmlns:a16="http://schemas.microsoft.com/office/drawing/2014/main" id="{C79543DA-6E39-20C2-4712-28585D6A50E4}"/>
              </a:ext>
            </a:extLst>
          </p:cNvPr>
          <p:cNvGrpSpPr/>
          <p:nvPr userDrawn="1"/>
        </p:nvGrpSpPr>
        <p:grpSpPr>
          <a:xfrm>
            <a:off x="2197" y="0"/>
            <a:ext cx="304701" cy="6858000"/>
            <a:chOff x="2197" y="0"/>
            <a:chExt cx="304701" cy="6858000"/>
          </a:xfrm>
        </p:grpSpPr>
        <p:sp>
          <p:nvSpPr>
            <p:cNvPr id="3" name="Rectangle 2">
              <a:extLst>
                <a:ext uri="{FF2B5EF4-FFF2-40B4-BE49-F238E27FC236}">
                  <a16:creationId xmlns:a16="http://schemas.microsoft.com/office/drawing/2014/main" id="{758ED3BB-C718-2610-0F6A-D5A859376CC8}"/>
                </a:ext>
              </a:extLst>
            </p:cNvPr>
            <p:cNvSpPr/>
            <p:nvPr/>
          </p:nvSpPr>
          <p:spPr>
            <a:xfrm rot="16200000">
              <a:off x="-579696" y="581893"/>
              <a:ext cx="1467693"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RANGE</a:t>
              </a:r>
            </a:p>
          </p:txBody>
        </p:sp>
        <p:sp>
          <p:nvSpPr>
            <p:cNvPr id="4" name="Rectangle 3">
              <a:extLst>
                <a:ext uri="{FF2B5EF4-FFF2-40B4-BE49-F238E27FC236}">
                  <a16:creationId xmlns:a16="http://schemas.microsoft.com/office/drawing/2014/main" id="{A4336078-0EAE-454A-A3D1-BBC30D69B21D}"/>
                </a:ext>
              </a:extLst>
            </p:cNvPr>
            <p:cNvSpPr/>
            <p:nvPr/>
          </p:nvSpPr>
          <p:spPr>
            <a:xfrm rot="16200000">
              <a:off x="-522729" y="1985230"/>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5" name="Rectangle 4">
              <a:extLst>
                <a:ext uri="{FF2B5EF4-FFF2-40B4-BE49-F238E27FC236}">
                  <a16:creationId xmlns:a16="http://schemas.microsoft.com/office/drawing/2014/main" id="{0B91EC0B-0527-ADA1-10E1-85D33C78C802}"/>
                </a:ext>
              </a:extLst>
            </p:cNvPr>
            <p:cNvSpPr/>
            <p:nvPr/>
          </p:nvSpPr>
          <p:spPr>
            <a:xfrm rot="16200000">
              <a:off x="-522331" y="3339783"/>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6" name="Rectangle 5">
              <a:extLst>
                <a:ext uri="{FF2B5EF4-FFF2-40B4-BE49-F238E27FC236}">
                  <a16:creationId xmlns:a16="http://schemas.microsoft.com/office/drawing/2014/main" id="{3234E9EB-6F6F-127F-3B58-9E267B013685}"/>
                </a:ext>
              </a:extLst>
            </p:cNvPr>
            <p:cNvSpPr/>
            <p:nvPr/>
          </p:nvSpPr>
          <p:spPr>
            <a:xfrm rot="16200000">
              <a:off x="-523123" y="4694337"/>
              <a:ext cx="1354552" cy="303908"/>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sp>
          <p:nvSpPr>
            <p:cNvPr id="7" name="Rectangle 6">
              <a:extLst>
                <a:ext uri="{FF2B5EF4-FFF2-40B4-BE49-F238E27FC236}">
                  <a16:creationId xmlns:a16="http://schemas.microsoft.com/office/drawing/2014/main" id="{23B64E96-8C9A-45B9-C55D-27F792E23EEF}"/>
                </a:ext>
              </a:extLst>
            </p:cNvPr>
            <p:cNvSpPr/>
            <p:nvPr userDrawn="1"/>
          </p:nvSpPr>
          <p:spPr>
            <a:xfrm rot="16200000">
              <a:off x="-523124" y="6028771"/>
              <a:ext cx="1354551"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PRIVATE LABEL</a:t>
              </a:r>
            </a:p>
          </p:txBody>
        </p:sp>
      </p:grpSp>
    </p:spTree>
    <p:extLst>
      <p:ext uri="{BB962C8B-B14F-4D97-AF65-F5344CB8AC3E}">
        <p14:creationId xmlns:p14="http://schemas.microsoft.com/office/powerpoint/2010/main" val="318910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inter_point s">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15" name="Groupe 14">
            <a:extLst>
              <a:ext uri="{FF2B5EF4-FFF2-40B4-BE49-F238E27FC236}">
                <a16:creationId xmlns:a16="http://schemas.microsoft.com/office/drawing/2014/main" id="{C79543DA-6E39-20C2-4712-28585D6A50E4}"/>
              </a:ext>
            </a:extLst>
          </p:cNvPr>
          <p:cNvGrpSpPr/>
          <p:nvPr userDrawn="1"/>
        </p:nvGrpSpPr>
        <p:grpSpPr>
          <a:xfrm>
            <a:off x="2197" y="0"/>
            <a:ext cx="304701" cy="6858000"/>
            <a:chOff x="2197" y="0"/>
            <a:chExt cx="304701" cy="6858000"/>
          </a:xfrm>
        </p:grpSpPr>
        <p:sp>
          <p:nvSpPr>
            <p:cNvPr id="3" name="Rectangle 2">
              <a:extLst>
                <a:ext uri="{FF2B5EF4-FFF2-40B4-BE49-F238E27FC236}">
                  <a16:creationId xmlns:a16="http://schemas.microsoft.com/office/drawing/2014/main" id="{758ED3BB-C718-2610-0F6A-D5A859376CC8}"/>
                </a:ext>
              </a:extLst>
            </p:cNvPr>
            <p:cNvSpPr/>
            <p:nvPr/>
          </p:nvSpPr>
          <p:spPr>
            <a:xfrm rot="16200000">
              <a:off x="-579696" y="581893"/>
              <a:ext cx="1467693"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RANGE</a:t>
              </a:r>
            </a:p>
          </p:txBody>
        </p:sp>
        <p:sp>
          <p:nvSpPr>
            <p:cNvPr id="4" name="Rectangle 3">
              <a:extLst>
                <a:ext uri="{FF2B5EF4-FFF2-40B4-BE49-F238E27FC236}">
                  <a16:creationId xmlns:a16="http://schemas.microsoft.com/office/drawing/2014/main" id="{A4336078-0EAE-454A-A3D1-BBC30D69B21D}"/>
                </a:ext>
              </a:extLst>
            </p:cNvPr>
            <p:cNvSpPr/>
            <p:nvPr/>
          </p:nvSpPr>
          <p:spPr>
            <a:xfrm rot="16200000">
              <a:off x="-522729" y="1985230"/>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5" name="Rectangle 4">
              <a:extLst>
                <a:ext uri="{FF2B5EF4-FFF2-40B4-BE49-F238E27FC236}">
                  <a16:creationId xmlns:a16="http://schemas.microsoft.com/office/drawing/2014/main" id="{0B91EC0B-0527-ADA1-10E1-85D33C78C802}"/>
                </a:ext>
              </a:extLst>
            </p:cNvPr>
            <p:cNvSpPr/>
            <p:nvPr/>
          </p:nvSpPr>
          <p:spPr>
            <a:xfrm rot="16200000">
              <a:off x="-522331" y="3339783"/>
              <a:ext cx="1354552" cy="303907"/>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6" name="Rectangle 5">
              <a:extLst>
                <a:ext uri="{FF2B5EF4-FFF2-40B4-BE49-F238E27FC236}">
                  <a16:creationId xmlns:a16="http://schemas.microsoft.com/office/drawing/2014/main" id="{3234E9EB-6F6F-127F-3B58-9E267B013685}"/>
                </a:ext>
              </a:extLst>
            </p:cNvPr>
            <p:cNvSpPr/>
            <p:nvPr/>
          </p:nvSpPr>
          <p:spPr>
            <a:xfrm rot="16200000">
              <a:off x="-523123" y="4694337"/>
              <a:ext cx="1354552" cy="303908"/>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sp>
          <p:nvSpPr>
            <p:cNvPr id="7" name="Rectangle 6">
              <a:extLst>
                <a:ext uri="{FF2B5EF4-FFF2-40B4-BE49-F238E27FC236}">
                  <a16:creationId xmlns:a16="http://schemas.microsoft.com/office/drawing/2014/main" id="{23B64E96-8C9A-45B9-C55D-27F792E23EEF}"/>
                </a:ext>
              </a:extLst>
            </p:cNvPr>
            <p:cNvSpPr/>
            <p:nvPr userDrawn="1"/>
          </p:nvSpPr>
          <p:spPr>
            <a:xfrm rot="16200000">
              <a:off x="-523124" y="6028771"/>
              <a:ext cx="1354551"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PRIVATE LABEL</a:t>
              </a:r>
            </a:p>
          </p:txBody>
        </p:sp>
      </p:grpSp>
    </p:spTree>
    <p:extLst>
      <p:ext uri="{BB962C8B-B14F-4D97-AF65-F5344CB8AC3E}">
        <p14:creationId xmlns:p14="http://schemas.microsoft.com/office/powerpoint/2010/main" val="2932228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er_point s">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15" name="Groupe 14">
            <a:extLst>
              <a:ext uri="{FF2B5EF4-FFF2-40B4-BE49-F238E27FC236}">
                <a16:creationId xmlns:a16="http://schemas.microsoft.com/office/drawing/2014/main" id="{C79543DA-6E39-20C2-4712-28585D6A50E4}"/>
              </a:ext>
            </a:extLst>
          </p:cNvPr>
          <p:cNvGrpSpPr/>
          <p:nvPr userDrawn="1"/>
        </p:nvGrpSpPr>
        <p:grpSpPr>
          <a:xfrm>
            <a:off x="2197" y="0"/>
            <a:ext cx="304701" cy="6858000"/>
            <a:chOff x="2197" y="0"/>
            <a:chExt cx="304701" cy="6858000"/>
          </a:xfrm>
        </p:grpSpPr>
        <p:sp>
          <p:nvSpPr>
            <p:cNvPr id="3" name="Rectangle 2">
              <a:extLst>
                <a:ext uri="{FF2B5EF4-FFF2-40B4-BE49-F238E27FC236}">
                  <a16:creationId xmlns:a16="http://schemas.microsoft.com/office/drawing/2014/main" id="{758ED3BB-C718-2610-0F6A-D5A859376CC8}"/>
                </a:ext>
              </a:extLst>
            </p:cNvPr>
            <p:cNvSpPr/>
            <p:nvPr/>
          </p:nvSpPr>
          <p:spPr>
            <a:xfrm rot="16200000">
              <a:off x="-579696" y="581893"/>
              <a:ext cx="1467693"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RANGE</a:t>
              </a:r>
            </a:p>
          </p:txBody>
        </p:sp>
        <p:sp>
          <p:nvSpPr>
            <p:cNvPr id="4" name="Rectangle 3">
              <a:extLst>
                <a:ext uri="{FF2B5EF4-FFF2-40B4-BE49-F238E27FC236}">
                  <a16:creationId xmlns:a16="http://schemas.microsoft.com/office/drawing/2014/main" id="{A4336078-0EAE-454A-A3D1-BBC30D69B21D}"/>
                </a:ext>
              </a:extLst>
            </p:cNvPr>
            <p:cNvSpPr/>
            <p:nvPr/>
          </p:nvSpPr>
          <p:spPr>
            <a:xfrm rot="16200000">
              <a:off x="-522729" y="1985230"/>
              <a:ext cx="1354552" cy="303907"/>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5" name="Rectangle 4">
              <a:extLst>
                <a:ext uri="{FF2B5EF4-FFF2-40B4-BE49-F238E27FC236}">
                  <a16:creationId xmlns:a16="http://schemas.microsoft.com/office/drawing/2014/main" id="{0B91EC0B-0527-ADA1-10E1-85D33C78C802}"/>
                </a:ext>
              </a:extLst>
            </p:cNvPr>
            <p:cNvSpPr/>
            <p:nvPr/>
          </p:nvSpPr>
          <p:spPr>
            <a:xfrm rot="16200000">
              <a:off x="-522331" y="3339783"/>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6" name="Rectangle 5">
              <a:extLst>
                <a:ext uri="{FF2B5EF4-FFF2-40B4-BE49-F238E27FC236}">
                  <a16:creationId xmlns:a16="http://schemas.microsoft.com/office/drawing/2014/main" id="{3234E9EB-6F6F-127F-3B58-9E267B013685}"/>
                </a:ext>
              </a:extLst>
            </p:cNvPr>
            <p:cNvSpPr/>
            <p:nvPr/>
          </p:nvSpPr>
          <p:spPr>
            <a:xfrm rot="16200000">
              <a:off x="-523123" y="4694337"/>
              <a:ext cx="1354552" cy="303908"/>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sp>
          <p:nvSpPr>
            <p:cNvPr id="7" name="Rectangle 6">
              <a:extLst>
                <a:ext uri="{FF2B5EF4-FFF2-40B4-BE49-F238E27FC236}">
                  <a16:creationId xmlns:a16="http://schemas.microsoft.com/office/drawing/2014/main" id="{23B64E96-8C9A-45B9-C55D-27F792E23EEF}"/>
                </a:ext>
              </a:extLst>
            </p:cNvPr>
            <p:cNvSpPr/>
            <p:nvPr userDrawn="1"/>
          </p:nvSpPr>
          <p:spPr>
            <a:xfrm rot="16200000">
              <a:off x="-523124" y="6028771"/>
              <a:ext cx="1354551"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PRIVATE LABEL</a:t>
              </a:r>
            </a:p>
          </p:txBody>
        </p:sp>
      </p:grpSp>
    </p:spTree>
    <p:extLst>
      <p:ext uri="{BB962C8B-B14F-4D97-AF65-F5344CB8AC3E}">
        <p14:creationId xmlns:p14="http://schemas.microsoft.com/office/powerpoint/2010/main" val="2402430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ange_ point s">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15" name="Groupe 14">
            <a:extLst>
              <a:ext uri="{FF2B5EF4-FFF2-40B4-BE49-F238E27FC236}">
                <a16:creationId xmlns:a16="http://schemas.microsoft.com/office/drawing/2014/main" id="{C79543DA-6E39-20C2-4712-28585D6A50E4}"/>
              </a:ext>
            </a:extLst>
          </p:cNvPr>
          <p:cNvGrpSpPr/>
          <p:nvPr userDrawn="1"/>
        </p:nvGrpSpPr>
        <p:grpSpPr>
          <a:xfrm>
            <a:off x="2197" y="0"/>
            <a:ext cx="304701" cy="6858000"/>
            <a:chOff x="2197" y="0"/>
            <a:chExt cx="304701" cy="6858000"/>
          </a:xfrm>
        </p:grpSpPr>
        <p:sp>
          <p:nvSpPr>
            <p:cNvPr id="3" name="Rectangle 2">
              <a:extLst>
                <a:ext uri="{FF2B5EF4-FFF2-40B4-BE49-F238E27FC236}">
                  <a16:creationId xmlns:a16="http://schemas.microsoft.com/office/drawing/2014/main" id="{758ED3BB-C718-2610-0F6A-D5A859376CC8}"/>
                </a:ext>
              </a:extLst>
            </p:cNvPr>
            <p:cNvSpPr/>
            <p:nvPr/>
          </p:nvSpPr>
          <p:spPr>
            <a:xfrm rot="16200000">
              <a:off x="-579696" y="581893"/>
              <a:ext cx="1467693" cy="303907"/>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RANGE</a:t>
              </a:r>
            </a:p>
          </p:txBody>
        </p:sp>
        <p:sp>
          <p:nvSpPr>
            <p:cNvPr id="4" name="Rectangle 3">
              <a:extLst>
                <a:ext uri="{FF2B5EF4-FFF2-40B4-BE49-F238E27FC236}">
                  <a16:creationId xmlns:a16="http://schemas.microsoft.com/office/drawing/2014/main" id="{A4336078-0EAE-454A-A3D1-BBC30D69B21D}"/>
                </a:ext>
              </a:extLst>
            </p:cNvPr>
            <p:cNvSpPr/>
            <p:nvPr/>
          </p:nvSpPr>
          <p:spPr>
            <a:xfrm rot="16200000">
              <a:off x="-522729" y="1985230"/>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5" name="Rectangle 4">
              <a:extLst>
                <a:ext uri="{FF2B5EF4-FFF2-40B4-BE49-F238E27FC236}">
                  <a16:creationId xmlns:a16="http://schemas.microsoft.com/office/drawing/2014/main" id="{0B91EC0B-0527-ADA1-10E1-85D33C78C802}"/>
                </a:ext>
              </a:extLst>
            </p:cNvPr>
            <p:cNvSpPr/>
            <p:nvPr/>
          </p:nvSpPr>
          <p:spPr>
            <a:xfrm rot="16200000">
              <a:off x="-522331" y="3339783"/>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6" name="Rectangle 5">
              <a:extLst>
                <a:ext uri="{FF2B5EF4-FFF2-40B4-BE49-F238E27FC236}">
                  <a16:creationId xmlns:a16="http://schemas.microsoft.com/office/drawing/2014/main" id="{3234E9EB-6F6F-127F-3B58-9E267B013685}"/>
                </a:ext>
              </a:extLst>
            </p:cNvPr>
            <p:cNvSpPr/>
            <p:nvPr/>
          </p:nvSpPr>
          <p:spPr>
            <a:xfrm rot="16200000">
              <a:off x="-523123" y="4694337"/>
              <a:ext cx="1354552" cy="303908"/>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sp>
          <p:nvSpPr>
            <p:cNvPr id="7" name="Rectangle 6">
              <a:extLst>
                <a:ext uri="{FF2B5EF4-FFF2-40B4-BE49-F238E27FC236}">
                  <a16:creationId xmlns:a16="http://schemas.microsoft.com/office/drawing/2014/main" id="{23B64E96-8C9A-45B9-C55D-27F792E23EEF}"/>
                </a:ext>
              </a:extLst>
            </p:cNvPr>
            <p:cNvSpPr/>
            <p:nvPr userDrawn="1"/>
          </p:nvSpPr>
          <p:spPr>
            <a:xfrm rot="16200000">
              <a:off x="-523124" y="6028771"/>
              <a:ext cx="1354551"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PRIVATE LABEL</a:t>
              </a:r>
            </a:p>
          </p:txBody>
        </p:sp>
      </p:grpSp>
    </p:spTree>
    <p:extLst>
      <p:ext uri="{BB962C8B-B14F-4D97-AF65-F5344CB8AC3E}">
        <p14:creationId xmlns:p14="http://schemas.microsoft.com/office/powerpoint/2010/main" val="2186288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ange_ point s">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15" name="Groupe 14">
            <a:extLst>
              <a:ext uri="{FF2B5EF4-FFF2-40B4-BE49-F238E27FC236}">
                <a16:creationId xmlns:a16="http://schemas.microsoft.com/office/drawing/2014/main" id="{C79543DA-6E39-20C2-4712-28585D6A50E4}"/>
              </a:ext>
            </a:extLst>
          </p:cNvPr>
          <p:cNvGrpSpPr/>
          <p:nvPr userDrawn="1"/>
        </p:nvGrpSpPr>
        <p:grpSpPr>
          <a:xfrm>
            <a:off x="0" y="0"/>
            <a:ext cx="304701" cy="6858000"/>
            <a:chOff x="2197" y="0"/>
            <a:chExt cx="304701" cy="6858000"/>
          </a:xfrm>
        </p:grpSpPr>
        <p:sp>
          <p:nvSpPr>
            <p:cNvPr id="3" name="Rectangle 2">
              <a:extLst>
                <a:ext uri="{FF2B5EF4-FFF2-40B4-BE49-F238E27FC236}">
                  <a16:creationId xmlns:a16="http://schemas.microsoft.com/office/drawing/2014/main" id="{758ED3BB-C718-2610-0F6A-D5A859376CC8}"/>
                </a:ext>
              </a:extLst>
            </p:cNvPr>
            <p:cNvSpPr/>
            <p:nvPr/>
          </p:nvSpPr>
          <p:spPr>
            <a:xfrm rot="16200000">
              <a:off x="-579696" y="581893"/>
              <a:ext cx="1467693" cy="303907"/>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RANGE</a:t>
              </a:r>
            </a:p>
          </p:txBody>
        </p:sp>
        <p:sp>
          <p:nvSpPr>
            <p:cNvPr id="4" name="Rectangle 3">
              <a:extLst>
                <a:ext uri="{FF2B5EF4-FFF2-40B4-BE49-F238E27FC236}">
                  <a16:creationId xmlns:a16="http://schemas.microsoft.com/office/drawing/2014/main" id="{A4336078-0EAE-454A-A3D1-BBC30D69B21D}"/>
                </a:ext>
              </a:extLst>
            </p:cNvPr>
            <p:cNvSpPr/>
            <p:nvPr/>
          </p:nvSpPr>
          <p:spPr>
            <a:xfrm rot="16200000">
              <a:off x="-522729" y="1985230"/>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5" name="Rectangle 4">
              <a:extLst>
                <a:ext uri="{FF2B5EF4-FFF2-40B4-BE49-F238E27FC236}">
                  <a16:creationId xmlns:a16="http://schemas.microsoft.com/office/drawing/2014/main" id="{0B91EC0B-0527-ADA1-10E1-85D33C78C802}"/>
                </a:ext>
              </a:extLst>
            </p:cNvPr>
            <p:cNvSpPr/>
            <p:nvPr/>
          </p:nvSpPr>
          <p:spPr>
            <a:xfrm rot="16200000">
              <a:off x="-522331" y="3339783"/>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6" name="Rectangle 5">
              <a:extLst>
                <a:ext uri="{FF2B5EF4-FFF2-40B4-BE49-F238E27FC236}">
                  <a16:creationId xmlns:a16="http://schemas.microsoft.com/office/drawing/2014/main" id="{3234E9EB-6F6F-127F-3B58-9E267B013685}"/>
                </a:ext>
              </a:extLst>
            </p:cNvPr>
            <p:cNvSpPr/>
            <p:nvPr/>
          </p:nvSpPr>
          <p:spPr>
            <a:xfrm rot="16200000">
              <a:off x="-523123" y="4694337"/>
              <a:ext cx="1354552" cy="303908"/>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sp>
          <p:nvSpPr>
            <p:cNvPr id="7" name="Rectangle 6">
              <a:extLst>
                <a:ext uri="{FF2B5EF4-FFF2-40B4-BE49-F238E27FC236}">
                  <a16:creationId xmlns:a16="http://schemas.microsoft.com/office/drawing/2014/main" id="{23B64E96-8C9A-45B9-C55D-27F792E23EEF}"/>
                </a:ext>
              </a:extLst>
            </p:cNvPr>
            <p:cNvSpPr/>
            <p:nvPr userDrawn="1"/>
          </p:nvSpPr>
          <p:spPr>
            <a:xfrm rot="16200000">
              <a:off x="-523124" y="6028771"/>
              <a:ext cx="1354551"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PRIVATE LABEL</a:t>
              </a:r>
            </a:p>
          </p:txBody>
        </p:sp>
      </p:grpSp>
    </p:spTree>
    <p:extLst>
      <p:ext uri="{BB962C8B-B14F-4D97-AF65-F5344CB8AC3E}">
        <p14:creationId xmlns:p14="http://schemas.microsoft.com/office/powerpoint/2010/main" val="1178919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D9C861-23B6-D361-B0FD-F0E6FCFCCA9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F2283A3-6EB0-013C-761D-DEB64D6AA6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2630DEB-CF58-A8E6-29AA-DF2FA4604D05}"/>
              </a:ext>
            </a:extLst>
          </p:cNvPr>
          <p:cNvSpPr>
            <a:spLocks noGrp="1"/>
          </p:cNvSpPr>
          <p:nvPr>
            <p:ph type="dt" sz="half" idx="10"/>
          </p:nvPr>
        </p:nvSpPr>
        <p:spPr/>
        <p:txBody>
          <a:bodyPr/>
          <a:lstStyle/>
          <a:p>
            <a:fld id="{6CCCF78A-8712-4A01-B7F3-F6BD8FA8C78E}" type="datetimeFigureOut">
              <a:rPr lang="fr-FR" smtClean="0"/>
              <a:t>26/04/2024</a:t>
            </a:fld>
            <a:endParaRPr lang="fr-FR"/>
          </a:p>
        </p:txBody>
      </p:sp>
      <p:sp>
        <p:nvSpPr>
          <p:cNvPr id="5" name="Espace réservé du pied de page 4">
            <a:extLst>
              <a:ext uri="{FF2B5EF4-FFF2-40B4-BE49-F238E27FC236}">
                <a16:creationId xmlns:a16="http://schemas.microsoft.com/office/drawing/2014/main" id="{5DFCF172-C1CC-F30E-8659-EA2CE8CBFD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157AB8-8AC3-8E92-8A2D-6488A149A539}"/>
              </a:ext>
            </a:extLst>
          </p:cNvPr>
          <p:cNvSpPr>
            <a:spLocks noGrp="1"/>
          </p:cNvSpPr>
          <p:nvPr>
            <p:ph type="sldNum" sz="quarter" idx="12"/>
          </p:nvPr>
        </p:nvSpPr>
        <p:spPr/>
        <p:txBody>
          <a:bodyPr/>
          <a:lstStyle/>
          <a:p>
            <a:fld id="{35586B40-5CF0-4B02-96DC-46DF19FA5CAA}" type="slidenum">
              <a:rPr lang="fr-FR" smtClean="0"/>
              <a:t>‹N°›</a:t>
            </a:fld>
            <a:endParaRPr lang="fr-FR"/>
          </a:p>
        </p:txBody>
      </p:sp>
    </p:spTree>
    <p:extLst>
      <p:ext uri="{BB962C8B-B14F-4D97-AF65-F5344CB8AC3E}">
        <p14:creationId xmlns:p14="http://schemas.microsoft.com/office/powerpoint/2010/main" val="2032246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3937E6-A6EC-28C8-C46D-C3F080A32F0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5FE2D8C-AAA6-8F06-2E6D-921B7F75178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A01E81-5D1F-EE21-2B1B-E0170A757810}"/>
              </a:ext>
            </a:extLst>
          </p:cNvPr>
          <p:cNvSpPr>
            <a:spLocks noGrp="1"/>
          </p:cNvSpPr>
          <p:nvPr>
            <p:ph type="dt" sz="half" idx="10"/>
          </p:nvPr>
        </p:nvSpPr>
        <p:spPr/>
        <p:txBody>
          <a:bodyPr/>
          <a:lstStyle/>
          <a:p>
            <a:fld id="{6CCCF78A-8712-4A01-B7F3-F6BD8FA8C78E}" type="datetimeFigureOut">
              <a:rPr lang="fr-FR" smtClean="0"/>
              <a:t>26/04/2024</a:t>
            </a:fld>
            <a:endParaRPr lang="fr-FR"/>
          </a:p>
        </p:txBody>
      </p:sp>
      <p:sp>
        <p:nvSpPr>
          <p:cNvPr id="5" name="Espace réservé du pied de page 4">
            <a:extLst>
              <a:ext uri="{FF2B5EF4-FFF2-40B4-BE49-F238E27FC236}">
                <a16:creationId xmlns:a16="http://schemas.microsoft.com/office/drawing/2014/main" id="{533ADF37-373D-DB5C-FFBC-898C2802E76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9FCF37-5D3B-4362-03DD-8CA60B2ADD97}"/>
              </a:ext>
            </a:extLst>
          </p:cNvPr>
          <p:cNvSpPr>
            <a:spLocks noGrp="1"/>
          </p:cNvSpPr>
          <p:nvPr>
            <p:ph type="sldNum" sz="quarter" idx="12"/>
          </p:nvPr>
        </p:nvSpPr>
        <p:spPr/>
        <p:txBody>
          <a:bodyPr/>
          <a:lstStyle/>
          <a:p>
            <a:fld id="{35586B40-5CF0-4B02-96DC-46DF19FA5CAA}" type="slidenum">
              <a:rPr lang="fr-FR" smtClean="0"/>
              <a:t>‹N°›</a:t>
            </a:fld>
            <a:endParaRPr lang="fr-FR"/>
          </a:p>
        </p:txBody>
      </p:sp>
    </p:spTree>
    <p:extLst>
      <p:ext uri="{BB962C8B-B14F-4D97-AF65-F5344CB8AC3E}">
        <p14:creationId xmlns:p14="http://schemas.microsoft.com/office/powerpoint/2010/main" val="1056393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E6772-D23F-86A9-1000-E8AB4D78E4D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7D30EF1-8034-7554-D933-D84E945222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773DBB6-9B02-A154-10E5-0F7A255137CC}"/>
              </a:ext>
            </a:extLst>
          </p:cNvPr>
          <p:cNvSpPr>
            <a:spLocks noGrp="1"/>
          </p:cNvSpPr>
          <p:nvPr>
            <p:ph type="dt" sz="half" idx="10"/>
          </p:nvPr>
        </p:nvSpPr>
        <p:spPr/>
        <p:txBody>
          <a:bodyPr/>
          <a:lstStyle/>
          <a:p>
            <a:fld id="{6CCCF78A-8712-4A01-B7F3-F6BD8FA8C78E}" type="datetimeFigureOut">
              <a:rPr lang="fr-FR" smtClean="0"/>
              <a:t>26/04/2024</a:t>
            </a:fld>
            <a:endParaRPr lang="fr-FR"/>
          </a:p>
        </p:txBody>
      </p:sp>
      <p:sp>
        <p:nvSpPr>
          <p:cNvPr id="5" name="Espace réservé du pied de page 4">
            <a:extLst>
              <a:ext uri="{FF2B5EF4-FFF2-40B4-BE49-F238E27FC236}">
                <a16:creationId xmlns:a16="http://schemas.microsoft.com/office/drawing/2014/main" id="{5B43ACA7-3814-7059-102B-A9A503A1A75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2EC6ABF-963C-ACF0-3200-FEB4913D164C}"/>
              </a:ext>
            </a:extLst>
          </p:cNvPr>
          <p:cNvSpPr>
            <a:spLocks noGrp="1"/>
          </p:cNvSpPr>
          <p:nvPr>
            <p:ph type="sldNum" sz="quarter" idx="12"/>
          </p:nvPr>
        </p:nvSpPr>
        <p:spPr/>
        <p:txBody>
          <a:bodyPr/>
          <a:lstStyle/>
          <a:p>
            <a:fld id="{35586B40-5CF0-4B02-96DC-46DF19FA5CAA}" type="slidenum">
              <a:rPr lang="fr-FR" smtClean="0"/>
              <a:t>‹N°›</a:t>
            </a:fld>
            <a:endParaRPr lang="fr-FR"/>
          </a:p>
        </p:txBody>
      </p:sp>
    </p:spTree>
    <p:extLst>
      <p:ext uri="{BB962C8B-B14F-4D97-AF65-F5344CB8AC3E}">
        <p14:creationId xmlns:p14="http://schemas.microsoft.com/office/powerpoint/2010/main" val="817231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8C2C3F-C1D1-CF3A-9E60-16EF6651042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11496C1-12E3-1D60-E666-E1A369F60F2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FA581AF-57BF-38DA-D6F7-C0562DE6569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778F351-D8C9-F578-2807-FBDC6FE7FF6F}"/>
              </a:ext>
            </a:extLst>
          </p:cNvPr>
          <p:cNvSpPr>
            <a:spLocks noGrp="1"/>
          </p:cNvSpPr>
          <p:nvPr>
            <p:ph type="dt" sz="half" idx="10"/>
          </p:nvPr>
        </p:nvSpPr>
        <p:spPr/>
        <p:txBody>
          <a:bodyPr/>
          <a:lstStyle/>
          <a:p>
            <a:fld id="{6CCCF78A-8712-4A01-B7F3-F6BD8FA8C78E}" type="datetimeFigureOut">
              <a:rPr lang="fr-FR" smtClean="0"/>
              <a:t>26/04/2024</a:t>
            </a:fld>
            <a:endParaRPr lang="fr-FR"/>
          </a:p>
        </p:txBody>
      </p:sp>
      <p:sp>
        <p:nvSpPr>
          <p:cNvPr id="6" name="Espace réservé du pied de page 5">
            <a:extLst>
              <a:ext uri="{FF2B5EF4-FFF2-40B4-BE49-F238E27FC236}">
                <a16:creationId xmlns:a16="http://schemas.microsoft.com/office/drawing/2014/main" id="{30699D5A-2AD0-5134-F426-3DF5C0D3F57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D35F887-446D-D68C-D453-2FA3ED0A8EBB}"/>
              </a:ext>
            </a:extLst>
          </p:cNvPr>
          <p:cNvSpPr>
            <a:spLocks noGrp="1"/>
          </p:cNvSpPr>
          <p:nvPr>
            <p:ph type="sldNum" sz="quarter" idx="12"/>
          </p:nvPr>
        </p:nvSpPr>
        <p:spPr/>
        <p:txBody>
          <a:bodyPr/>
          <a:lstStyle/>
          <a:p>
            <a:fld id="{35586B40-5CF0-4B02-96DC-46DF19FA5CAA}" type="slidenum">
              <a:rPr lang="fr-FR" smtClean="0"/>
              <a:t>‹N°›</a:t>
            </a:fld>
            <a:endParaRPr lang="fr-FR"/>
          </a:p>
        </p:txBody>
      </p:sp>
    </p:spTree>
    <p:extLst>
      <p:ext uri="{BB962C8B-B14F-4D97-AF65-F5344CB8AC3E}">
        <p14:creationId xmlns:p14="http://schemas.microsoft.com/office/powerpoint/2010/main" val="170899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mium">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 name="Espace réservé du texte 3">
            <a:extLst>
              <a:ext uri="{FF2B5EF4-FFF2-40B4-BE49-F238E27FC236}">
                <a16:creationId xmlns:a16="http://schemas.microsoft.com/office/drawing/2014/main" id="{286902E5-129B-4681-EB24-021B9D88BB13}"/>
              </a:ext>
            </a:extLst>
          </p:cNvPr>
          <p:cNvSpPr>
            <a:spLocks noGrp="1"/>
          </p:cNvSpPr>
          <p:nvPr>
            <p:ph type="body" sz="quarter" idx="20" hasCustomPrompt="1"/>
          </p:nvPr>
        </p:nvSpPr>
        <p:spPr>
          <a:xfrm>
            <a:off x="7599218" y="5791777"/>
            <a:ext cx="3190270" cy="307704"/>
          </a:xfrm>
        </p:spPr>
        <p:txBody>
          <a:bodyPr>
            <a:noAutofit/>
          </a:bodyPr>
          <a:lstStyle>
            <a:lvl1pPr marL="0" indent="0">
              <a:buNone/>
              <a:defRPr lang="fr-FR" sz="2000" b="1" i="0" kern="1200">
                <a:solidFill>
                  <a:srgbClr val="2CB34A"/>
                </a:solidFill>
                <a:latin typeface="Arial" panose="020B0604020202020204" pitchFamily="34" charset="0"/>
                <a:ea typeface="+mn-ea"/>
                <a:cs typeface="Arial" panose="020B0604020202020204" pitchFamily="34" charset="0"/>
              </a:defRPr>
            </a:lvl1pPr>
          </a:lstStyle>
          <a:p>
            <a:r>
              <a:rPr lang="fr-FR" sz="1600" dirty="0" err="1"/>
              <a:t>When</a:t>
            </a:r>
            <a:r>
              <a:rPr lang="fr-FR" sz="1600" dirty="0"/>
              <a:t> ?</a:t>
            </a:r>
          </a:p>
        </p:txBody>
      </p:sp>
      <p:grpSp>
        <p:nvGrpSpPr>
          <p:cNvPr id="15" name="Groupe 14">
            <a:extLst>
              <a:ext uri="{FF2B5EF4-FFF2-40B4-BE49-F238E27FC236}">
                <a16:creationId xmlns:a16="http://schemas.microsoft.com/office/drawing/2014/main" id="{D044843E-16D4-C2C4-47D2-F881393BBD1F}"/>
              </a:ext>
            </a:extLst>
          </p:cNvPr>
          <p:cNvGrpSpPr/>
          <p:nvPr userDrawn="1"/>
        </p:nvGrpSpPr>
        <p:grpSpPr>
          <a:xfrm>
            <a:off x="0" y="-1"/>
            <a:ext cx="303909" cy="6858001"/>
            <a:chOff x="2198" y="-1"/>
            <a:chExt cx="303909" cy="6858001"/>
          </a:xfrm>
        </p:grpSpPr>
        <p:sp>
          <p:nvSpPr>
            <p:cNvPr id="16" name="Rectangle 15">
              <a:extLst>
                <a:ext uri="{FF2B5EF4-FFF2-40B4-BE49-F238E27FC236}">
                  <a16:creationId xmlns:a16="http://schemas.microsoft.com/office/drawing/2014/main" id="{39C50C11-8982-A943-513B-8EAB4D111660}"/>
                </a:ext>
              </a:extLst>
            </p:cNvPr>
            <p:cNvSpPr/>
            <p:nvPr/>
          </p:nvSpPr>
          <p:spPr>
            <a:xfrm rot="16200000">
              <a:off x="-760249" y="762447"/>
              <a:ext cx="1828804" cy="303907"/>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GENERAL TOPICS</a:t>
              </a:r>
            </a:p>
          </p:txBody>
        </p:sp>
        <p:sp>
          <p:nvSpPr>
            <p:cNvPr id="17" name="Rectangle 16">
              <a:extLst>
                <a:ext uri="{FF2B5EF4-FFF2-40B4-BE49-F238E27FC236}">
                  <a16:creationId xmlns:a16="http://schemas.microsoft.com/office/drawing/2014/main" id="{54DBEAC5-3C47-F6E0-E6AE-CE445BBC277D}"/>
                </a:ext>
              </a:extLst>
            </p:cNvPr>
            <p:cNvSpPr/>
            <p:nvPr/>
          </p:nvSpPr>
          <p:spPr>
            <a:xfrm rot="16200000">
              <a:off x="-675908" y="2506906"/>
              <a:ext cx="1660119"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18" name="Rectangle 17">
              <a:extLst>
                <a:ext uri="{FF2B5EF4-FFF2-40B4-BE49-F238E27FC236}">
                  <a16:creationId xmlns:a16="http://schemas.microsoft.com/office/drawing/2014/main" id="{F1287240-EC5A-FAC6-5A1F-D47B3B4DAC69}"/>
                </a:ext>
              </a:extLst>
            </p:cNvPr>
            <p:cNvSpPr/>
            <p:nvPr/>
          </p:nvSpPr>
          <p:spPr>
            <a:xfrm rot="16200000">
              <a:off x="-760249" y="4251368"/>
              <a:ext cx="1828804" cy="303908"/>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20" name="Rectangle 19">
              <a:extLst>
                <a:ext uri="{FF2B5EF4-FFF2-40B4-BE49-F238E27FC236}">
                  <a16:creationId xmlns:a16="http://schemas.microsoft.com/office/drawing/2014/main" id="{3DED4CDA-6E5D-ECC8-F07D-6225E1E80C20}"/>
                </a:ext>
              </a:extLst>
            </p:cNvPr>
            <p:cNvSpPr/>
            <p:nvPr userDrawn="1"/>
          </p:nvSpPr>
          <p:spPr>
            <a:xfrm rot="16200000">
              <a:off x="-615986" y="5935908"/>
              <a:ext cx="1540276"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grpSp>
    </p:spTree>
    <p:extLst>
      <p:ext uri="{BB962C8B-B14F-4D97-AF65-F5344CB8AC3E}">
        <p14:creationId xmlns:p14="http://schemas.microsoft.com/office/powerpoint/2010/main" val="3076367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6E3F00-2AA6-B64A-E84E-7FC716697FE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4EA2BEA-075A-4DA3-AB95-AE7AC86FD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D515355-EF57-7308-BFD5-5A8EB02ACCB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56F104B-FA1E-536D-8B64-37EE022207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10E35B6-E51D-1A72-FF0A-D764F72F68E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80F98E4-F67F-A905-E419-B5DF9078A7C1}"/>
              </a:ext>
            </a:extLst>
          </p:cNvPr>
          <p:cNvSpPr>
            <a:spLocks noGrp="1"/>
          </p:cNvSpPr>
          <p:nvPr>
            <p:ph type="dt" sz="half" idx="10"/>
          </p:nvPr>
        </p:nvSpPr>
        <p:spPr/>
        <p:txBody>
          <a:bodyPr/>
          <a:lstStyle/>
          <a:p>
            <a:fld id="{6CCCF78A-8712-4A01-B7F3-F6BD8FA8C78E}" type="datetimeFigureOut">
              <a:rPr lang="fr-FR" smtClean="0"/>
              <a:t>26/04/2024</a:t>
            </a:fld>
            <a:endParaRPr lang="fr-FR"/>
          </a:p>
        </p:txBody>
      </p:sp>
      <p:sp>
        <p:nvSpPr>
          <p:cNvPr id="8" name="Espace réservé du pied de page 7">
            <a:extLst>
              <a:ext uri="{FF2B5EF4-FFF2-40B4-BE49-F238E27FC236}">
                <a16:creationId xmlns:a16="http://schemas.microsoft.com/office/drawing/2014/main" id="{CBC29F0A-C66E-014B-0A06-8DD364030B1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572F8B1-E841-2CE9-F928-0CCF70CEA7A0}"/>
              </a:ext>
            </a:extLst>
          </p:cNvPr>
          <p:cNvSpPr>
            <a:spLocks noGrp="1"/>
          </p:cNvSpPr>
          <p:nvPr>
            <p:ph type="sldNum" sz="quarter" idx="12"/>
          </p:nvPr>
        </p:nvSpPr>
        <p:spPr/>
        <p:txBody>
          <a:bodyPr/>
          <a:lstStyle/>
          <a:p>
            <a:fld id="{35586B40-5CF0-4B02-96DC-46DF19FA5CAA}" type="slidenum">
              <a:rPr lang="fr-FR" smtClean="0"/>
              <a:t>‹N°›</a:t>
            </a:fld>
            <a:endParaRPr lang="fr-FR"/>
          </a:p>
        </p:txBody>
      </p:sp>
    </p:spTree>
    <p:extLst>
      <p:ext uri="{BB962C8B-B14F-4D97-AF65-F5344CB8AC3E}">
        <p14:creationId xmlns:p14="http://schemas.microsoft.com/office/powerpoint/2010/main" val="381855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6E53F7-88E0-71B9-5E68-7C4E3BC7B2D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2D06AA2-EFBE-F85D-338C-8C4BDA80C084}"/>
              </a:ext>
            </a:extLst>
          </p:cNvPr>
          <p:cNvSpPr>
            <a:spLocks noGrp="1"/>
          </p:cNvSpPr>
          <p:nvPr>
            <p:ph type="dt" sz="half" idx="10"/>
          </p:nvPr>
        </p:nvSpPr>
        <p:spPr/>
        <p:txBody>
          <a:bodyPr/>
          <a:lstStyle/>
          <a:p>
            <a:fld id="{6CCCF78A-8712-4A01-B7F3-F6BD8FA8C78E}" type="datetimeFigureOut">
              <a:rPr lang="fr-FR" smtClean="0"/>
              <a:t>26/04/2024</a:t>
            </a:fld>
            <a:endParaRPr lang="fr-FR"/>
          </a:p>
        </p:txBody>
      </p:sp>
      <p:sp>
        <p:nvSpPr>
          <p:cNvPr id="4" name="Espace réservé du pied de page 3">
            <a:extLst>
              <a:ext uri="{FF2B5EF4-FFF2-40B4-BE49-F238E27FC236}">
                <a16:creationId xmlns:a16="http://schemas.microsoft.com/office/drawing/2014/main" id="{3075F167-5177-EDF5-6E35-4BB31037D65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076D535-6827-9D35-F140-C558C83CD70E}"/>
              </a:ext>
            </a:extLst>
          </p:cNvPr>
          <p:cNvSpPr>
            <a:spLocks noGrp="1"/>
          </p:cNvSpPr>
          <p:nvPr>
            <p:ph type="sldNum" sz="quarter" idx="12"/>
          </p:nvPr>
        </p:nvSpPr>
        <p:spPr/>
        <p:txBody>
          <a:bodyPr/>
          <a:lstStyle/>
          <a:p>
            <a:fld id="{35586B40-5CF0-4B02-96DC-46DF19FA5CAA}" type="slidenum">
              <a:rPr lang="fr-FR" smtClean="0"/>
              <a:t>‹N°›</a:t>
            </a:fld>
            <a:endParaRPr lang="fr-FR"/>
          </a:p>
        </p:txBody>
      </p:sp>
    </p:spTree>
    <p:extLst>
      <p:ext uri="{BB962C8B-B14F-4D97-AF65-F5344CB8AC3E}">
        <p14:creationId xmlns:p14="http://schemas.microsoft.com/office/powerpoint/2010/main" val="279654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F1359B7-CB62-F7FD-21AE-F4F0451A151E}"/>
              </a:ext>
            </a:extLst>
          </p:cNvPr>
          <p:cNvSpPr>
            <a:spLocks noGrp="1"/>
          </p:cNvSpPr>
          <p:nvPr>
            <p:ph type="dt" sz="half" idx="10"/>
          </p:nvPr>
        </p:nvSpPr>
        <p:spPr/>
        <p:txBody>
          <a:bodyPr/>
          <a:lstStyle/>
          <a:p>
            <a:fld id="{6CCCF78A-8712-4A01-B7F3-F6BD8FA8C78E}" type="datetimeFigureOut">
              <a:rPr lang="fr-FR" smtClean="0"/>
              <a:t>26/04/2024</a:t>
            </a:fld>
            <a:endParaRPr lang="fr-FR"/>
          </a:p>
        </p:txBody>
      </p:sp>
      <p:sp>
        <p:nvSpPr>
          <p:cNvPr id="3" name="Espace réservé du pied de page 2">
            <a:extLst>
              <a:ext uri="{FF2B5EF4-FFF2-40B4-BE49-F238E27FC236}">
                <a16:creationId xmlns:a16="http://schemas.microsoft.com/office/drawing/2014/main" id="{C5D36C44-B2C9-30F2-73DA-3068C7803F9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2BE5979-AC20-3430-3159-C04DE1F9F6AE}"/>
              </a:ext>
            </a:extLst>
          </p:cNvPr>
          <p:cNvSpPr>
            <a:spLocks noGrp="1"/>
          </p:cNvSpPr>
          <p:nvPr>
            <p:ph type="sldNum" sz="quarter" idx="12"/>
          </p:nvPr>
        </p:nvSpPr>
        <p:spPr/>
        <p:txBody>
          <a:bodyPr/>
          <a:lstStyle/>
          <a:p>
            <a:fld id="{35586B40-5CF0-4B02-96DC-46DF19FA5CAA}" type="slidenum">
              <a:rPr lang="fr-FR" smtClean="0"/>
              <a:t>‹N°›</a:t>
            </a:fld>
            <a:endParaRPr lang="fr-FR"/>
          </a:p>
        </p:txBody>
      </p:sp>
    </p:spTree>
    <p:extLst>
      <p:ext uri="{BB962C8B-B14F-4D97-AF65-F5344CB8AC3E}">
        <p14:creationId xmlns:p14="http://schemas.microsoft.com/office/powerpoint/2010/main" val="995872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01FBDB-C0A1-AD41-2CBF-659B09EA390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763A117-1F10-907A-0BB8-BDEA0C2FA9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01972F3-225C-C9D1-D1BE-39D5F49AB7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51114D-56E4-87BF-9E12-DE1DD089FC61}"/>
              </a:ext>
            </a:extLst>
          </p:cNvPr>
          <p:cNvSpPr>
            <a:spLocks noGrp="1"/>
          </p:cNvSpPr>
          <p:nvPr>
            <p:ph type="dt" sz="half" idx="10"/>
          </p:nvPr>
        </p:nvSpPr>
        <p:spPr/>
        <p:txBody>
          <a:bodyPr/>
          <a:lstStyle/>
          <a:p>
            <a:fld id="{6CCCF78A-8712-4A01-B7F3-F6BD8FA8C78E}" type="datetimeFigureOut">
              <a:rPr lang="fr-FR" smtClean="0"/>
              <a:t>26/04/2024</a:t>
            </a:fld>
            <a:endParaRPr lang="fr-FR"/>
          </a:p>
        </p:txBody>
      </p:sp>
      <p:sp>
        <p:nvSpPr>
          <p:cNvPr id="6" name="Espace réservé du pied de page 5">
            <a:extLst>
              <a:ext uri="{FF2B5EF4-FFF2-40B4-BE49-F238E27FC236}">
                <a16:creationId xmlns:a16="http://schemas.microsoft.com/office/drawing/2014/main" id="{5D7CCA85-C9A9-105E-2001-49C145E5909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3BC5BE1-462F-75BF-C4AC-651953F9A38E}"/>
              </a:ext>
            </a:extLst>
          </p:cNvPr>
          <p:cNvSpPr>
            <a:spLocks noGrp="1"/>
          </p:cNvSpPr>
          <p:nvPr>
            <p:ph type="sldNum" sz="quarter" idx="12"/>
          </p:nvPr>
        </p:nvSpPr>
        <p:spPr/>
        <p:txBody>
          <a:bodyPr/>
          <a:lstStyle/>
          <a:p>
            <a:fld id="{35586B40-5CF0-4B02-96DC-46DF19FA5CAA}" type="slidenum">
              <a:rPr lang="fr-FR" smtClean="0"/>
              <a:t>‹N°›</a:t>
            </a:fld>
            <a:endParaRPr lang="fr-FR"/>
          </a:p>
        </p:txBody>
      </p:sp>
    </p:spTree>
    <p:extLst>
      <p:ext uri="{BB962C8B-B14F-4D97-AF65-F5344CB8AC3E}">
        <p14:creationId xmlns:p14="http://schemas.microsoft.com/office/powerpoint/2010/main" val="356830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6499D-333F-40A0-E811-1873A7D4BFF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3F66DDE-69F4-2C8C-0ABE-6F859B39F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CA2004B-4464-E223-86DC-E25AEBA78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B4C1B54-E4EA-8CB0-FF83-9A06CFDC7A0A}"/>
              </a:ext>
            </a:extLst>
          </p:cNvPr>
          <p:cNvSpPr>
            <a:spLocks noGrp="1"/>
          </p:cNvSpPr>
          <p:nvPr>
            <p:ph type="dt" sz="half" idx="10"/>
          </p:nvPr>
        </p:nvSpPr>
        <p:spPr/>
        <p:txBody>
          <a:bodyPr/>
          <a:lstStyle/>
          <a:p>
            <a:fld id="{6CCCF78A-8712-4A01-B7F3-F6BD8FA8C78E}" type="datetimeFigureOut">
              <a:rPr lang="fr-FR" smtClean="0"/>
              <a:t>26/04/2024</a:t>
            </a:fld>
            <a:endParaRPr lang="fr-FR"/>
          </a:p>
        </p:txBody>
      </p:sp>
      <p:sp>
        <p:nvSpPr>
          <p:cNvPr id="6" name="Espace réservé du pied de page 5">
            <a:extLst>
              <a:ext uri="{FF2B5EF4-FFF2-40B4-BE49-F238E27FC236}">
                <a16:creationId xmlns:a16="http://schemas.microsoft.com/office/drawing/2014/main" id="{6DF98D18-4B10-C213-0FB4-0A9586944AB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EBDEFFA-3EDB-99E5-42CC-C1786790ABF9}"/>
              </a:ext>
            </a:extLst>
          </p:cNvPr>
          <p:cNvSpPr>
            <a:spLocks noGrp="1"/>
          </p:cNvSpPr>
          <p:nvPr>
            <p:ph type="sldNum" sz="quarter" idx="12"/>
          </p:nvPr>
        </p:nvSpPr>
        <p:spPr/>
        <p:txBody>
          <a:bodyPr/>
          <a:lstStyle/>
          <a:p>
            <a:fld id="{35586B40-5CF0-4B02-96DC-46DF19FA5CAA}" type="slidenum">
              <a:rPr lang="fr-FR" smtClean="0"/>
              <a:t>‹N°›</a:t>
            </a:fld>
            <a:endParaRPr lang="fr-FR"/>
          </a:p>
        </p:txBody>
      </p:sp>
    </p:spTree>
    <p:extLst>
      <p:ext uri="{BB962C8B-B14F-4D97-AF65-F5344CB8AC3E}">
        <p14:creationId xmlns:p14="http://schemas.microsoft.com/office/powerpoint/2010/main" val="2026629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F8A23B-BAC6-8433-D77F-8FA5CDDC8EF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CB209C1-01B2-37BC-0FD1-5857FC9655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C79B47-6ABF-2136-A201-D7F2845CDC83}"/>
              </a:ext>
            </a:extLst>
          </p:cNvPr>
          <p:cNvSpPr>
            <a:spLocks noGrp="1"/>
          </p:cNvSpPr>
          <p:nvPr>
            <p:ph type="dt" sz="half" idx="10"/>
          </p:nvPr>
        </p:nvSpPr>
        <p:spPr/>
        <p:txBody>
          <a:bodyPr/>
          <a:lstStyle/>
          <a:p>
            <a:fld id="{6CCCF78A-8712-4A01-B7F3-F6BD8FA8C78E}" type="datetimeFigureOut">
              <a:rPr lang="fr-FR" smtClean="0"/>
              <a:t>26/04/2024</a:t>
            </a:fld>
            <a:endParaRPr lang="fr-FR"/>
          </a:p>
        </p:txBody>
      </p:sp>
      <p:sp>
        <p:nvSpPr>
          <p:cNvPr id="5" name="Espace réservé du pied de page 4">
            <a:extLst>
              <a:ext uri="{FF2B5EF4-FFF2-40B4-BE49-F238E27FC236}">
                <a16:creationId xmlns:a16="http://schemas.microsoft.com/office/drawing/2014/main" id="{C80C7E41-26DE-39C1-0970-68B48D23E74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DB00291-6B22-376A-8662-EDC54332224F}"/>
              </a:ext>
            </a:extLst>
          </p:cNvPr>
          <p:cNvSpPr>
            <a:spLocks noGrp="1"/>
          </p:cNvSpPr>
          <p:nvPr>
            <p:ph type="sldNum" sz="quarter" idx="12"/>
          </p:nvPr>
        </p:nvSpPr>
        <p:spPr/>
        <p:txBody>
          <a:bodyPr/>
          <a:lstStyle/>
          <a:p>
            <a:fld id="{35586B40-5CF0-4B02-96DC-46DF19FA5CAA}" type="slidenum">
              <a:rPr lang="fr-FR" smtClean="0"/>
              <a:t>‹N°›</a:t>
            </a:fld>
            <a:endParaRPr lang="fr-FR"/>
          </a:p>
        </p:txBody>
      </p:sp>
    </p:spTree>
    <p:extLst>
      <p:ext uri="{BB962C8B-B14F-4D97-AF65-F5344CB8AC3E}">
        <p14:creationId xmlns:p14="http://schemas.microsoft.com/office/powerpoint/2010/main" val="109563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EBC8A2F-DDEB-063F-BDDB-1A21CE564F0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D167B0D-5CF6-2625-4395-75330BB7129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8BE2C8-D23C-DCBA-3670-D82B4C5F1D11}"/>
              </a:ext>
            </a:extLst>
          </p:cNvPr>
          <p:cNvSpPr>
            <a:spLocks noGrp="1"/>
          </p:cNvSpPr>
          <p:nvPr>
            <p:ph type="dt" sz="half" idx="10"/>
          </p:nvPr>
        </p:nvSpPr>
        <p:spPr/>
        <p:txBody>
          <a:bodyPr/>
          <a:lstStyle/>
          <a:p>
            <a:fld id="{6CCCF78A-8712-4A01-B7F3-F6BD8FA8C78E}" type="datetimeFigureOut">
              <a:rPr lang="fr-FR" smtClean="0"/>
              <a:t>26/04/2024</a:t>
            </a:fld>
            <a:endParaRPr lang="fr-FR"/>
          </a:p>
        </p:txBody>
      </p:sp>
      <p:sp>
        <p:nvSpPr>
          <p:cNvPr id="5" name="Espace réservé du pied de page 4">
            <a:extLst>
              <a:ext uri="{FF2B5EF4-FFF2-40B4-BE49-F238E27FC236}">
                <a16:creationId xmlns:a16="http://schemas.microsoft.com/office/drawing/2014/main" id="{E73F1D71-146C-26F1-2EFD-3CE65829E5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1BF1DE-0700-6262-E0C8-9841D617ACC0}"/>
              </a:ext>
            </a:extLst>
          </p:cNvPr>
          <p:cNvSpPr>
            <a:spLocks noGrp="1"/>
          </p:cNvSpPr>
          <p:nvPr>
            <p:ph type="sldNum" sz="quarter" idx="12"/>
          </p:nvPr>
        </p:nvSpPr>
        <p:spPr/>
        <p:txBody>
          <a:bodyPr/>
          <a:lstStyle/>
          <a:p>
            <a:fld id="{35586B40-5CF0-4B02-96DC-46DF19FA5CAA}" type="slidenum">
              <a:rPr lang="fr-FR" smtClean="0"/>
              <a:t>‹N°›</a:t>
            </a:fld>
            <a:endParaRPr lang="fr-FR"/>
          </a:p>
        </p:txBody>
      </p:sp>
    </p:spTree>
    <p:extLst>
      <p:ext uri="{BB962C8B-B14F-4D97-AF65-F5344CB8AC3E}">
        <p14:creationId xmlns:p14="http://schemas.microsoft.com/office/powerpoint/2010/main" val="29527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e 3col">
    <p:spTree>
      <p:nvGrpSpPr>
        <p:cNvPr id="1" name=""/>
        <p:cNvGrpSpPr/>
        <p:nvPr/>
      </p:nvGrpSpPr>
      <p:grpSpPr>
        <a:xfrm>
          <a:off x="0" y="0"/>
          <a:ext cx="0" cy="0"/>
          <a:chOff x="0" y="0"/>
          <a:chExt cx="0" cy="0"/>
        </a:xfrm>
      </p:grpSpPr>
      <p:sp>
        <p:nvSpPr>
          <p:cNvPr id="11" name="Espace réservé du texte 4">
            <a:extLst>
              <a:ext uri="{FF2B5EF4-FFF2-40B4-BE49-F238E27FC236}">
                <a16:creationId xmlns:a16="http://schemas.microsoft.com/office/drawing/2014/main" id="{68742998-4599-9C44-8251-11B1A794E908}"/>
              </a:ext>
            </a:extLst>
          </p:cNvPr>
          <p:cNvSpPr>
            <a:spLocks noGrp="1"/>
          </p:cNvSpPr>
          <p:nvPr>
            <p:ph type="body" sz="quarter" idx="11" hasCustomPrompt="1"/>
          </p:nvPr>
        </p:nvSpPr>
        <p:spPr>
          <a:xfrm>
            <a:off x="8694832" y="6042729"/>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rgbClr val="00529C"/>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681895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age de gard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53BF071-26C9-A348-9135-C12D854FD7D2}"/>
              </a:ext>
            </a:extLst>
          </p:cNvPr>
          <p:cNvPicPr>
            <a:picLocks noChangeAspect="1"/>
          </p:cNvPicPr>
          <p:nvPr userDrawn="1"/>
        </p:nvPicPr>
        <p:blipFill rotWithShape="1">
          <a:blip r:embed="rId2"/>
          <a:srcRect t="5239" b="10387"/>
          <a:stretch/>
        </p:blipFill>
        <p:spPr>
          <a:xfrm>
            <a:off x="0" y="0"/>
            <a:ext cx="12192000" cy="6858000"/>
          </a:xfrm>
          <a:prstGeom prst="rect">
            <a:avLst/>
          </a:prstGeom>
        </p:spPr>
      </p:pic>
      <p:pic>
        <p:nvPicPr>
          <p:cNvPr id="5" name="Image 4">
            <a:extLst>
              <a:ext uri="{FF2B5EF4-FFF2-40B4-BE49-F238E27FC236}">
                <a16:creationId xmlns:a16="http://schemas.microsoft.com/office/drawing/2014/main" id="{D016421B-D81E-C74D-A773-DDFE2E0B89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65963" y="5327007"/>
            <a:ext cx="2773631" cy="888502"/>
          </a:xfrm>
          <a:prstGeom prst="rect">
            <a:avLst/>
          </a:prstGeom>
        </p:spPr>
      </p:pic>
      <p:sp>
        <p:nvSpPr>
          <p:cNvPr id="3" name="Espace réservé du texte 2">
            <a:extLst>
              <a:ext uri="{FF2B5EF4-FFF2-40B4-BE49-F238E27FC236}">
                <a16:creationId xmlns:a16="http://schemas.microsoft.com/office/drawing/2014/main" id="{5545F8C2-D44C-4448-B4AE-0A9DF0195A42}"/>
              </a:ext>
            </a:extLst>
          </p:cNvPr>
          <p:cNvSpPr>
            <a:spLocks noGrp="1"/>
          </p:cNvSpPr>
          <p:nvPr>
            <p:ph type="body" sz="quarter" idx="10" hasCustomPrompt="1"/>
          </p:nvPr>
        </p:nvSpPr>
        <p:spPr>
          <a:xfrm>
            <a:off x="720671" y="1529896"/>
            <a:ext cx="8331200" cy="1635527"/>
          </a:xfrm>
          <a:prstGeom prst="rect">
            <a:avLst/>
          </a:prstGeom>
        </p:spPr>
        <p:txBody>
          <a:bodyPr lIns="0" tIns="0" rIns="0" bIns="0"/>
          <a:lstStyle>
            <a:lvl1pPr marL="0" indent="0" algn="l">
              <a:lnSpc>
                <a:spcPts val="6000"/>
              </a:lnSpc>
              <a:spcBef>
                <a:spcPts val="0"/>
              </a:spcBef>
              <a:buFontTx/>
              <a:buNone/>
              <a:defRPr sz="7200" b="1" i="0">
                <a:solidFill>
                  <a:schemeClr val="bg1"/>
                </a:solidFill>
                <a:latin typeface="Arial" panose="020B0604020202020204" pitchFamily="34" charset="0"/>
                <a:cs typeface="Arial" panose="020B0604020202020204" pitchFamily="34" charset="0"/>
              </a:defRPr>
            </a:lvl1pPr>
          </a:lstStyle>
          <a:p>
            <a:r>
              <a:rPr lang="fr-FR" dirty="0"/>
              <a:t>TITRE DE LA PRÉSENTATION</a:t>
            </a:r>
          </a:p>
        </p:txBody>
      </p:sp>
      <p:sp>
        <p:nvSpPr>
          <p:cNvPr id="10" name="Espace réservé du texte 9">
            <a:extLst>
              <a:ext uri="{FF2B5EF4-FFF2-40B4-BE49-F238E27FC236}">
                <a16:creationId xmlns:a16="http://schemas.microsoft.com/office/drawing/2014/main" id="{E8859A1B-1480-524B-9129-EE0318736873}"/>
              </a:ext>
            </a:extLst>
          </p:cNvPr>
          <p:cNvSpPr>
            <a:spLocks noGrp="1"/>
          </p:cNvSpPr>
          <p:nvPr>
            <p:ph type="body" sz="quarter" idx="11" hasCustomPrompt="1"/>
          </p:nvPr>
        </p:nvSpPr>
        <p:spPr>
          <a:xfrm>
            <a:off x="720671" y="720671"/>
            <a:ext cx="8331200" cy="283170"/>
          </a:xfrm>
          <a:prstGeom prst="rect">
            <a:avLst/>
          </a:prstGeom>
        </p:spPr>
        <p:txBody>
          <a:bodyPr lIns="0" tIns="0" rIns="0" bIns="0"/>
          <a:lstStyle>
            <a:lvl1pPr marL="0" indent="0" algn="l">
              <a:buFontTx/>
              <a:buNone/>
              <a:defRPr sz="1800" b="1" i="0">
                <a:solidFill>
                  <a:schemeClr val="bg1"/>
                </a:solidFill>
                <a:latin typeface="Arial" panose="020B0604020202020204" pitchFamily="34" charset="0"/>
                <a:cs typeface="Arial" panose="020B0604020202020204" pitchFamily="34" charset="0"/>
              </a:defRPr>
            </a:lvl1pPr>
          </a:lstStyle>
          <a:p>
            <a:r>
              <a:rPr lang="fr-FR" dirty="0"/>
              <a:t>00/00/0000</a:t>
            </a:r>
          </a:p>
        </p:txBody>
      </p:sp>
      <p:sp>
        <p:nvSpPr>
          <p:cNvPr id="15" name="Espace réservé du texte 2">
            <a:extLst>
              <a:ext uri="{FF2B5EF4-FFF2-40B4-BE49-F238E27FC236}">
                <a16:creationId xmlns:a16="http://schemas.microsoft.com/office/drawing/2014/main" id="{0F8E03B0-BC30-AC46-9F7B-95E8ADF510BB}"/>
              </a:ext>
            </a:extLst>
          </p:cNvPr>
          <p:cNvSpPr>
            <a:spLocks noGrp="1"/>
          </p:cNvSpPr>
          <p:nvPr>
            <p:ph type="body" sz="quarter" idx="12" hasCustomPrompt="1"/>
          </p:nvPr>
        </p:nvSpPr>
        <p:spPr>
          <a:xfrm rot="5400000">
            <a:off x="747645" y="627845"/>
            <a:ext cx="123971" cy="981582"/>
          </a:xfrm>
          <a:prstGeom prst="rect">
            <a:avLst/>
          </a:prstGeom>
        </p:spPr>
        <p:txBody>
          <a:bodyPr lIns="0" tIns="0" rIns="0" bIns="0"/>
          <a:lstStyle>
            <a:lvl1pPr marL="0" indent="0" algn="l">
              <a:lnSpc>
                <a:spcPct val="100000"/>
              </a:lnSpc>
              <a:spcBef>
                <a:spcPts val="0"/>
              </a:spcBef>
              <a:buFontTx/>
              <a:buNone/>
              <a:defRPr sz="4800" b="1" i="0">
                <a:solidFill>
                  <a:srgbClr val="2CB34A"/>
                </a:solidFill>
                <a:latin typeface="Arial" panose="020B0604020202020204" pitchFamily="34" charset="0"/>
                <a:cs typeface="Arial" panose="020B0604020202020204" pitchFamily="34" charset="0"/>
              </a:defRPr>
            </a:lvl1pPr>
          </a:lstStyle>
          <a:p>
            <a:r>
              <a:rPr lang="fr-FR" dirty="0"/>
              <a:t>I</a:t>
            </a:r>
          </a:p>
        </p:txBody>
      </p:sp>
    </p:spTree>
    <p:extLst>
      <p:ext uri="{BB962C8B-B14F-4D97-AF65-F5344CB8AC3E}">
        <p14:creationId xmlns:p14="http://schemas.microsoft.com/office/powerpoint/2010/main" val="101929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7" name="Groupe 6">
            <a:extLst>
              <a:ext uri="{FF2B5EF4-FFF2-40B4-BE49-F238E27FC236}">
                <a16:creationId xmlns:a16="http://schemas.microsoft.com/office/drawing/2014/main" id="{D14E2F68-214A-1436-099E-1889D714FDD3}"/>
              </a:ext>
            </a:extLst>
          </p:cNvPr>
          <p:cNvGrpSpPr/>
          <p:nvPr userDrawn="1"/>
        </p:nvGrpSpPr>
        <p:grpSpPr>
          <a:xfrm>
            <a:off x="2197" y="0"/>
            <a:ext cx="304701" cy="6858000"/>
            <a:chOff x="2197" y="0"/>
            <a:chExt cx="304701" cy="6858000"/>
          </a:xfrm>
        </p:grpSpPr>
        <p:sp>
          <p:nvSpPr>
            <p:cNvPr id="8" name="Rectangle 7">
              <a:extLst>
                <a:ext uri="{FF2B5EF4-FFF2-40B4-BE49-F238E27FC236}">
                  <a16:creationId xmlns:a16="http://schemas.microsoft.com/office/drawing/2014/main" id="{AB1275DF-55AB-43D6-FE3B-EC8A381AE963}"/>
                </a:ext>
              </a:extLst>
            </p:cNvPr>
            <p:cNvSpPr/>
            <p:nvPr/>
          </p:nvSpPr>
          <p:spPr>
            <a:xfrm rot="16200000">
              <a:off x="-579696" y="581893"/>
              <a:ext cx="1467693" cy="303907"/>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GENERAL TOPICS</a:t>
              </a:r>
            </a:p>
          </p:txBody>
        </p:sp>
        <p:sp>
          <p:nvSpPr>
            <p:cNvPr id="10" name="Rectangle 9">
              <a:extLst>
                <a:ext uri="{FF2B5EF4-FFF2-40B4-BE49-F238E27FC236}">
                  <a16:creationId xmlns:a16="http://schemas.microsoft.com/office/drawing/2014/main" id="{B1419459-85C2-EE59-DD26-78A1BA01780B}"/>
                </a:ext>
              </a:extLst>
            </p:cNvPr>
            <p:cNvSpPr/>
            <p:nvPr/>
          </p:nvSpPr>
          <p:spPr>
            <a:xfrm rot="16200000">
              <a:off x="-522729" y="1985230"/>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PREMIUM </a:t>
              </a:r>
            </a:p>
          </p:txBody>
        </p:sp>
        <p:sp>
          <p:nvSpPr>
            <p:cNvPr id="12" name="Rectangle 11">
              <a:extLst>
                <a:ext uri="{FF2B5EF4-FFF2-40B4-BE49-F238E27FC236}">
                  <a16:creationId xmlns:a16="http://schemas.microsoft.com/office/drawing/2014/main" id="{3A605E94-A388-B66A-7CBF-59F366E65033}"/>
                </a:ext>
              </a:extLst>
            </p:cNvPr>
            <p:cNvSpPr/>
            <p:nvPr/>
          </p:nvSpPr>
          <p:spPr>
            <a:xfrm rot="16200000">
              <a:off x="-522331" y="3339783"/>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13" name="Rectangle 12">
              <a:extLst>
                <a:ext uri="{FF2B5EF4-FFF2-40B4-BE49-F238E27FC236}">
                  <a16:creationId xmlns:a16="http://schemas.microsoft.com/office/drawing/2014/main" id="{58FA452F-2D5C-CE62-A8FE-3D3DE931AE79}"/>
                </a:ext>
              </a:extLst>
            </p:cNvPr>
            <p:cNvSpPr/>
            <p:nvPr/>
          </p:nvSpPr>
          <p:spPr>
            <a:xfrm rot="16200000">
              <a:off x="-523123" y="4694337"/>
              <a:ext cx="1354552" cy="303908"/>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14" name="Rectangle 13">
              <a:extLst>
                <a:ext uri="{FF2B5EF4-FFF2-40B4-BE49-F238E27FC236}">
                  <a16:creationId xmlns:a16="http://schemas.microsoft.com/office/drawing/2014/main" id="{186DCC19-D37F-7120-40DA-4700D0008C5B}"/>
                </a:ext>
              </a:extLst>
            </p:cNvPr>
            <p:cNvSpPr/>
            <p:nvPr userDrawn="1"/>
          </p:nvSpPr>
          <p:spPr>
            <a:xfrm rot="16200000">
              <a:off x="-523124" y="6028771"/>
              <a:ext cx="1354551"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grpSp>
      <p:sp>
        <p:nvSpPr>
          <p:cNvPr id="2" name="Espace réservé du texte 3">
            <a:extLst>
              <a:ext uri="{FF2B5EF4-FFF2-40B4-BE49-F238E27FC236}">
                <a16:creationId xmlns:a16="http://schemas.microsoft.com/office/drawing/2014/main" id="{94342FC7-256B-694F-E29E-1151A8DDE6A3}"/>
              </a:ext>
            </a:extLst>
          </p:cNvPr>
          <p:cNvSpPr>
            <a:spLocks noGrp="1"/>
          </p:cNvSpPr>
          <p:nvPr>
            <p:ph type="body" sz="quarter" idx="20" hasCustomPrompt="1"/>
          </p:nvPr>
        </p:nvSpPr>
        <p:spPr>
          <a:xfrm>
            <a:off x="7599218" y="5791777"/>
            <a:ext cx="3190270" cy="307704"/>
          </a:xfrm>
        </p:spPr>
        <p:txBody>
          <a:bodyPr>
            <a:noAutofit/>
          </a:bodyPr>
          <a:lstStyle>
            <a:lvl1pPr marL="0" indent="0">
              <a:buNone/>
              <a:defRPr lang="fr-FR" sz="2000" b="1" i="0" kern="1200">
                <a:solidFill>
                  <a:srgbClr val="2CB34A"/>
                </a:solidFill>
                <a:latin typeface="Arial" panose="020B0604020202020204" pitchFamily="34" charset="0"/>
                <a:ea typeface="+mn-ea"/>
                <a:cs typeface="Arial" panose="020B0604020202020204" pitchFamily="34" charset="0"/>
              </a:defRPr>
            </a:lvl1pPr>
          </a:lstStyle>
          <a:p>
            <a:r>
              <a:rPr lang="fr-FR" sz="1600" dirty="0" err="1"/>
              <a:t>When</a:t>
            </a:r>
            <a:r>
              <a:rPr lang="fr-FR" sz="1600" dirty="0"/>
              <a:t> ?</a:t>
            </a:r>
          </a:p>
        </p:txBody>
      </p:sp>
    </p:spTree>
    <p:extLst>
      <p:ext uri="{BB962C8B-B14F-4D97-AF65-F5344CB8AC3E}">
        <p14:creationId xmlns:p14="http://schemas.microsoft.com/office/powerpoint/2010/main" val="2627036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mium">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7" name="Groupe 6">
            <a:extLst>
              <a:ext uri="{FF2B5EF4-FFF2-40B4-BE49-F238E27FC236}">
                <a16:creationId xmlns:a16="http://schemas.microsoft.com/office/drawing/2014/main" id="{D14E2F68-214A-1436-099E-1889D714FDD3}"/>
              </a:ext>
            </a:extLst>
          </p:cNvPr>
          <p:cNvGrpSpPr/>
          <p:nvPr userDrawn="1"/>
        </p:nvGrpSpPr>
        <p:grpSpPr>
          <a:xfrm>
            <a:off x="2197" y="0"/>
            <a:ext cx="304701" cy="6858000"/>
            <a:chOff x="2197" y="0"/>
            <a:chExt cx="304701" cy="6858000"/>
          </a:xfrm>
        </p:grpSpPr>
        <p:sp>
          <p:nvSpPr>
            <p:cNvPr id="8" name="Rectangle 7">
              <a:extLst>
                <a:ext uri="{FF2B5EF4-FFF2-40B4-BE49-F238E27FC236}">
                  <a16:creationId xmlns:a16="http://schemas.microsoft.com/office/drawing/2014/main" id="{AB1275DF-55AB-43D6-FE3B-EC8A381AE963}"/>
                </a:ext>
              </a:extLst>
            </p:cNvPr>
            <p:cNvSpPr/>
            <p:nvPr/>
          </p:nvSpPr>
          <p:spPr>
            <a:xfrm rot="16200000">
              <a:off x="-579696" y="581893"/>
              <a:ext cx="1467693"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GENERAL TOPICS</a:t>
              </a:r>
            </a:p>
          </p:txBody>
        </p:sp>
        <p:sp>
          <p:nvSpPr>
            <p:cNvPr id="10" name="Rectangle 9">
              <a:extLst>
                <a:ext uri="{FF2B5EF4-FFF2-40B4-BE49-F238E27FC236}">
                  <a16:creationId xmlns:a16="http://schemas.microsoft.com/office/drawing/2014/main" id="{B1419459-85C2-EE59-DD26-78A1BA01780B}"/>
                </a:ext>
              </a:extLst>
            </p:cNvPr>
            <p:cNvSpPr/>
            <p:nvPr/>
          </p:nvSpPr>
          <p:spPr>
            <a:xfrm rot="16200000">
              <a:off x="-522729" y="1985230"/>
              <a:ext cx="1354552" cy="303907"/>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PREMIUM </a:t>
              </a:r>
            </a:p>
          </p:txBody>
        </p:sp>
        <p:sp>
          <p:nvSpPr>
            <p:cNvPr id="12" name="Rectangle 11">
              <a:extLst>
                <a:ext uri="{FF2B5EF4-FFF2-40B4-BE49-F238E27FC236}">
                  <a16:creationId xmlns:a16="http://schemas.microsoft.com/office/drawing/2014/main" id="{3A605E94-A388-B66A-7CBF-59F366E65033}"/>
                </a:ext>
              </a:extLst>
            </p:cNvPr>
            <p:cNvSpPr/>
            <p:nvPr/>
          </p:nvSpPr>
          <p:spPr>
            <a:xfrm rot="16200000">
              <a:off x="-522331" y="3339783"/>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13" name="Rectangle 12">
              <a:extLst>
                <a:ext uri="{FF2B5EF4-FFF2-40B4-BE49-F238E27FC236}">
                  <a16:creationId xmlns:a16="http://schemas.microsoft.com/office/drawing/2014/main" id="{58FA452F-2D5C-CE62-A8FE-3D3DE931AE79}"/>
                </a:ext>
              </a:extLst>
            </p:cNvPr>
            <p:cNvSpPr/>
            <p:nvPr/>
          </p:nvSpPr>
          <p:spPr>
            <a:xfrm rot="16200000">
              <a:off x="-523123" y="4694337"/>
              <a:ext cx="1354552" cy="303908"/>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14" name="Rectangle 13">
              <a:extLst>
                <a:ext uri="{FF2B5EF4-FFF2-40B4-BE49-F238E27FC236}">
                  <a16:creationId xmlns:a16="http://schemas.microsoft.com/office/drawing/2014/main" id="{186DCC19-D37F-7120-40DA-4700D0008C5B}"/>
                </a:ext>
              </a:extLst>
            </p:cNvPr>
            <p:cNvSpPr/>
            <p:nvPr userDrawn="1"/>
          </p:nvSpPr>
          <p:spPr>
            <a:xfrm rot="16200000">
              <a:off x="-523124" y="6028771"/>
              <a:ext cx="1354551"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grpSp>
      <p:sp>
        <p:nvSpPr>
          <p:cNvPr id="2" name="Espace réservé du texte 3">
            <a:extLst>
              <a:ext uri="{FF2B5EF4-FFF2-40B4-BE49-F238E27FC236}">
                <a16:creationId xmlns:a16="http://schemas.microsoft.com/office/drawing/2014/main" id="{286902E5-129B-4681-EB24-021B9D88BB13}"/>
              </a:ext>
            </a:extLst>
          </p:cNvPr>
          <p:cNvSpPr>
            <a:spLocks noGrp="1"/>
          </p:cNvSpPr>
          <p:nvPr>
            <p:ph type="body" sz="quarter" idx="20" hasCustomPrompt="1"/>
          </p:nvPr>
        </p:nvSpPr>
        <p:spPr>
          <a:xfrm>
            <a:off x="7599218" y="5791777"/>
            <a:ext cx="3190270" cy="307704"/>
          </a:xfrm>
        </p:spPr>
        <p:txBody>
          <a:bodyPr>
            <a:noAutofit/>
          </a:bodyPr>
          <a:lstStyle>
            <a:lvl1pPr marL="0" indent="0">
              <a:buNone/>
              <a:defRPr lang="fr-FR" sz="2000" b="1" i="0" kern="1200">
                <a:solidFill>
                  <a:srgbClr val="2CB34A"/>
                </a:solidFill>
                <a:latin typeface="Arial" panose="020B0604020202020204" pitchFamily="34" charset="0"/>
                <a:ea typeface="+mn-ea"/>
                <a:cs typeface="Arial" panose="020B0604020202020204" pitchFamily="34" charset="0"/>
              </a:defRPr>
            </a:lvl1pPr>
          </a:lstStyle>
          <a:p>
            <a:r>
              <a:rPr lang="fr-FR" sz="1600" dirty="0" err="1"/>
              <a:t>When</a:t>
            </a:r>
            <a:r>
              <a:rPr lang="fr-FR" sz="1600" dirty="0"/>
              <a:t> ?</a:t>
            </a:r>
          </a:p>
        </p:txBody>
      </p:sp>
    </p:spTree>
    <p:extLst>
      <p:ext uri="{BB962C8B-B14F-4D97-AF65-F5344CB8AC3E}">
        <p14:creationId xmlns:p14="http://schemas.microsoft.com/office/powerpoint/2010/main" val="3076367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mmer">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7" name="Groupe 6">
            <a:extLst>
              <a:ext uri="{FF2B5EF4-FFF2-40B4-BE49-F238E27FC236}">
                <a16:creationId xmlns:a16="http://schemas.microsoft.com/office/drawing/2014/main" id="{08150B4C-A5D2-F881-C507-28D1ABD73EFA}"/>
              </a:ext>
            </a:extLst>
          </p:cNvPr>
          <p:cNvGrpSpPr/>
          <p:nvPr userDrawn="1"/>
        </p:nvGrpSpPr>
        <p:grpSpPr>
          <a:xfrm>
            <a:off x="2197" y="0"/>
            <a:ext cx="304701" cy="6858000"/>
            <a:chOff x="2197" y="0"/>
            <a:chExt cx="304701" cy="6858000"/>
          </a:xfrm>
        </p:grpSpPr>
        <p:sp>
          <p:nvSpPr>
            <p:cNvPr id="8" name="Rectangle 7">
              <a:extLst>
                <a:ext uri="{FF2B5EF4-FFF2-40B4-BE49-F238E27FC236}">
                  <a16:creationId xmlns:a16="http://schemas.microsoft.com/office/drawing/2014/main" id="{FFC66428-943E-6B3A-C62E-600A88988696}"/>
                </a:ext>
              </a:extLst>
            </p:cNvPr>
            <p:cNvSpPr/>
            <p:nvPr/>
          </p:nvSpPr>
          <p:spPr>
            <a:xfrm rot="16200000">
              <a:off x="-579696" y="581893"/>
              <a:ext cx="1467693"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GENERAL TOPICS</a:t>
              </a:r>
            </a:p>
          </p:txBody>
        </p:sp>
        <p:sp>
          <p:nvSpPr>
            <p:cNvPr id="10" name="Rectangle 9">
              <a:extLst>
                <a:ext uri="{FF2B5EF4-FFF2-40B4-BE49-F238E27FC236}">
                  <a16:creationId xmlns:a16="http://schemas.microsoft.com/office/drawing/2014/main" id="{5F4A45AB-30AB-2728-958E-A7B5C7AE11DF}"/>
                </a:ext>
              </a:extLst>
            </p:cNvPr>
            <p:cNvSpPr/>
            <p:nvPr/>
          </p:nvSpPr>
          <p:spPr>
            <a:xfrm rot="16200000">
              <a:off x="-522729" y="1985230"/>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PREMIUM </a:t>
              </a:r>
            </a:p>
          </p:txBody>
        </p:sp>
        <p:sp>
          <p:nvSpPr>
            <p:cNvPr id="12" name="Rectangle 11">
              <a:extLst>
                <a:ext uri="{FF2B5EF4-FFF2-40B4-BE49-F238E27FC236}">
                  <a16:creationId xmlns:a16="http://schemas.microsoft.com/office/drawing/2014/main" id="{22F1DC56-098E-9B30-5106-C0FDF1BE60C0}"/>
                </a:ext>
              </a:extLst>
            </p:cNvPr>
            <p:cNvSpPr/>
            <p:nvPr/>
          </p:nvSpPr>
          <p:spPr>
            <a:xfrm rot="16200000">
              <a:off x="-522331" y="3339783"/>
              <a:ext cx="1354552" cy="303907"/>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13" name="Rectangle 12">
              <a:extLst>
                <a:ext uri="{FF2B5EF4-FFF2-40B4-BE49-F238E27FC236}">
                  <a16:creationId xmlns:a16="http://schemas.microsoft.com/office/drawing/2014/main" id="{782DB884-5BD9-027C-3885-9027FF5ADFCA}"/>
                </a:ext>
              </a:extLst>
            </p:cNvPr>
            <p:cNvSpPr/>
            <p:nvPr/>
          </p:nvSpPr>
          <p:spPr>
            <a:xfrm rot="16200000">
              <a:off x="-523123" y="4694337"/>
              <a:ext cx="1354552" cy="303908"/>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14" name="Rectangle 13">
              <a:extLst>
                <a:ext uri="{FF2B5EF4-FFF2-40B4-BE49-F238E27FC236}">
                  <a16:creationId xmlns:a16="http://schemas.microsoft.com/office/drawing/2014/main" id="{A04E25DB-1325-729C-9899-0AC44F12AB77}"/>
                </a:ext>
              </a:extLst>
            </p:cNvPr>
            <p:cNvSpPr/>
            <p:nvPr userDrawn="1"/>
          </p:nvSpPr>
          <p:spPr>
            <a:xfrm rot="16200000">
              <a:off x="-523124" y="6028771"/>
              <a:ext cx="1354551"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grpSp>
      <p:sp>
        <p:nvSpPr>
          <p:cNvPr id="2" name="Espace réservé du texte 3">
            <a:extLst>
              <a:ext uri="{FF2B5EF4-FFF2-40B4-BE49-F238E27FC236}">
                <a16:creationId xmlns:a16="http://schemas.microsoft.com/office/drawing/2014/main" id="{589C7D0C-C353-3818-25E5-358AD1E17B84}"/>
              </a:ext>
            </a:extLst>
          </p:cNvPr>
          <p:cNvSpPr>
            <a:spLocks noGrp="1"/>
          </p:cNvSpPr>
          <p:nvPr>
            <p:ph type="body" sz="quarter" idx="20" hasCustomPrompt="1"/>
          </p:nvPr>
        </p:nvSpPr>
        <p:spPr>
          <a:xfrm>
            <a:off x="7599218" y="5791777"/>
            <a:ext cx="3190270" cy="307704"/>
          </a:xfrm>
        </p:spPr>
        <p:txBody>
          <a:bodyPr>
            <a:noAutofit/>
          </a:bodyPr>
          <a:lstStyle>
            <a:lvl1pPr marL="0" indent="0">
              <a:buNone/>
              <a:defRPr lang="fr-FR" sz="2000" b="1" i="0" kern="1200">
                <a:solidFill>
                  <a:srgbClr val="2CB34A"/>
                </a:solidFill>
                <a:latin typeface="Arial" panose="020B0604020202020204" pitchFamily="34" charset="0"/>
                <a:ea typeface="+mn-ea"/>
                <a:cs typeface="Arial" panose="020B0604020202020204" pitchFamily="34" charset="0"/>
              </a:defRPr>
            </a:lvl1pPr>
          </a:lstStyle>
          <a:p>
            <a:r>
              <a:rPr lang="fr-FR" sz="1600" dirty="0" err="1"/>
              <a:t>When</a:t>
            </a:r>
            <a:r>
              <a:rPr lang="fr-FR" sz="1600" dirty="0"/>
              <a:t> ?</a:t>
            </a:r>
          </a:p>
        </p:txBody>
      </p:sp>
    </p:spTree>
    <p:extLst>
      <p:ext uri="{BB962C8B-B14F-4D97-AF65-F5344CB8AC3E}">
        <p14:creationId xmlns:p14="http://schemas.microsoft.com/office/powerpoint/2010/main" val="1595660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nter">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7" name="Groupe 6">
            <a:extLst>
              <a:ext uri="{FF2B5EF4-FFF2-40B4-BE49-F238E27FC236}">
                <a16:creationId xmlns:a16="http://schemas.microsoft.com/office/drawing/2014/main" id="{1E0ECF14-F94D-CFC2-27C4-160523DA2986}"/>
              </a:ext>
            </a:extLst>
          </p:cNvPr>
          <p:cNvGrpSpPr/>
          <p:nvPr userDrawn="1"/>
        </p:nvGrpSpPr>
        <p:grpSpPr>
          <a:xfrm>
            <a:off x="2197" y="0"/>
            <a:ext cx="304701" cy="6858000"/>
            <a:chOff x="2197" y="0"/>
            <a:chExt cx="304701" cy="6858000"/>
          </a:xfrm>
        </p:grpSpPr>
        <p:sp>
          <p:nvSpPr>
            <p:cNvPr id="8" name="Rectangle 7">
              <a:extLst>
                <a:ext uri="{FF2B5EF4-FFF2-40B4-BE49-F238E27FC236}">
                  <a16:creationId xmlns:a16="http://schemas.microsoft.com/office/drawing/2014/main" id="{0EE7E2AA-011B-1160-F0E3-8767F118A404}"/>
                </a:ext>
              </a:extLst>
            </p:cNvPr>
            <p:cNvSpPr/>
            <p:nvPr/>
          </p:nvSpPr>
          <p:spPr>
            <a:xfrm rot="16200000">
              <a:off x="-579696" y="581893"/>
              <a:ext cx="1467693"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GENERAL TOPICS</a:t>
              </a:r>
            </a:p>
          </p:txBody>
        </p:sp>
        <p:sp>
          <p:nvSpPr>
            <p:cNvPr id="10" name="Rectangle 9">
              <a:extLst>
                <a:ext uri="{FF2B5EF4-FFF2-40B4-BE49-F238E27FC236}">
                  <a16:creationId xmlns:a16="http://schemas.microsoft.com/office/drawing/2014/main" id="{3C313F1C-D69E-CAAB-C031-DC2A6E69F66C}"/>
                </a:ext>
              </a:extLst>
            </p:cNvPr>
            <p:cNvSpPr/>
            <p:nvPr/>
          </p:nvSpPr>
          <p:spPr>
            <a:xfrm rot="16200000">
              <a:off x="-522729" y="1985230"/>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PREMIUM </a:t>
              </a:r>
            </a:p>
          </p:txBody>
        </p:sp>
        <p:sp>
          <p:nvSpPr>
            <p:cNvPr id="12" name="Rectangle 11">
              <a:extLst>
                <a:ext uri="{FF2B5EF4-FFF2-40B4-BE49-F238E27FC236}">
                  <a16:creationId xmlns:a16="http://schemas.microsoft.com/office/drawing/2014/main" id="{D46DC017-77B5-10B5-F2BE-82534A3C3931}"/>
                </a:ext>
              </a:extLst>
            </p:cNvPr>
            <p:cNvSpPr/>
            <p:nvPr/>
          </p:nvSpPr>
          <p:spPr>
            <a:xfrm rot="16200000">
              <a:off x="-522331" y="3339783"/>
              <a:ext cx="1354552"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SUMMER</a:t>
              </a:r>
            </a:p>
          </p:txBody>
        </p:sp>
        <p:sp>
          <p:nvSpPr>
            <p:cNvPr id="13" name="Rectangle 12">
              <a:extLst>
                <a:ext uri="{FF2B5EF4-FFF2-40B4-BE49-F238E27FC236}">
                  <a16:creationId xmlns:a16="http://schemas.microsoft.com/office/drawing/2014/main" id="{CBF18CD6-962B-5B03-FC4B-27DC7A81FDA6}"/>
                </a:ext>
              </a:extLst>
            </p:cNvPr>
            <p:cNvSpPr/>
            <p:nvPr/>
          </p:nvSpPr>
          <p:spPr>
            <a:xfrm rot="16200000">
              <a:off x="-523123" y="4694337"/>
              <a:ext cx="1354552" cy="303908"/>
            </a:xfrm>
            <a:prstGeom prst="rect">
              <a:avLst/>
            </a:prstGeom>
            <a:solidFill>
              <a:srgbClr val="2CB34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WINTER</a:t>
              </a:r>
            </a:p>
          </p:txBody>
        </p:sp>
        <p:sp>
          <p:nvSpPr>
            <p:cNvPr id="14" name="Rectangle 13">
              <a:extLst>
                <a:ext uri="{FF2B5EF4-FFF2-40B4-BE49-F238E27FC236}">
                  <a16:creationId xmlns:a16="http://schemas.microsoft.com/office/drawing/2014/main" id="{DB5ABFE0-46C1-6CE5-9217-71BD6569551F}"/>
                </a:ext>
              </a:extLst>
            </p:cNvPr>
            <p:cNvSpPr/>
            <p:nvPr userDrawn="1"/>
          </p:nvSpPr>
          <p:spPr>
            <a:xfrm rot="16200000">
              <a:off x="-523124" y="6028771"/>
              <a:ext cx="1354551" cy="303907"/>
            </a:xfrm>
            <a:prstGeom prst="rect">
              <a:avLst/>
            </a:prstGeom>
            <a:solidFill>
              <a:srgbClr val="00529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t>4 SEASONS</a:t>
              </a:r>
            </a:p>
          </p:txBody>
        </p:sp>
      </p:grpSp>
      <p:sp>
        <p:nvSpPr>
          <p:cNvPr id="2" name="Espace réservé du texte 3">
            <a:extLst>
              <a:ext uri="{FF2B5EF4-FFF2-40B4-BE49-F238E27FC236}">
                <a16:creationId xmlns:a16="http://schemas.microsoft.com/office/drawing/2014/main" id="{FFA82420-1457-21EA-5ECA-B7158D0AA711}"/>
              </a:ext>
            </a:extLst>
          </p:cNvPr>
          <p:cNvSpPr>
            <a:spLocks noGrp="1"/>
          </p:cNvSpPr>
          <p:nvPr>
            <p:ph type="body" sz="quarter" idx="20" hasCustomPrompt="1"/>
          </p:nvPr>
        </p:nvSpPr>
        <p:spPr>
          <a:xfrm>
            <a:off x="7599218" y="5791777"/>
            <a:ext cx="3190270" cy="307704"/>
          </a:xfrm>
        </p:spPr>
        <p:txBody>
          <a:bodyPr>
            <a:noAutofit/>
          </a:bodyPr>
          <a:lstStyle>
            <a:lvl1pPr marL="0" indent="0">
              <a:buNone/>
              <a:defRPr lang="fr-FR" sz="2000" b="1" i="0" kern="1200">
                <a:solidFill>
                  <a:srgbClr val="2CB34A"/>
                </a:solidFill>
                <a:latin typeface="Arial" panose="020B0604020202020204" pitchFamily="34" charset="0"/>
                <a:ea typeface="+mn-ea"/>
                <a:cs typeface="Arial" panose="020B0604020202020204" pitchFamily="34" charset="0"/>
              </a:defRPr>
            </a:lvl1pPr>
          </a:lstStyle>
          <a:p>
            <a:r>
              <a:rPr lang="fr-FR" sz="1600" dirty="0" err="1"/>
              <a:t>When</a:t>
            </a:r>
            <a:r>
              <a:rPr lang="fr-FR" sz="1600" dirty="0"/>
              <a:t> ?</a:t>
            </a:r>
          </a:p>
        </p:txBody>
      </p:sp>
    </p:spTree>
    <p:extLst>
      <p:ext uri="{BB962C8B-B14F-4D97-AF65-F5344CB8AC3E}">
        <p14:creationId xmlns:p14="http://schemas.microsoft.com/office/powerpoint/2010/main" val="3174112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seasons">
    <p:spTree>
      <p:nvGrpSpPr>
        <p:cNvPr id="1" name=""/>
        <p:cNvGrpSpPr/>
        <p:nvPr/>
      </p:nvGrpSpPr>
      <p:grpSpPr>
        <a:xfrm>
          <a:off x="0" y="0"/>
          <a:ext cx="0" cy="0"/>
          <a:chOff x="0" y="0"/>
          <a:chExt cx="0" cy="0"/>
        </a:xfrm>
      </p:grpSpPr>
      <p:sp>
        <p:nvSpPr>
          <p:cNvPr id="19" name="Espace réservé du texte 5">
            <a:extLst>
              <a:ext uri="{FF2B5EF4-FFF2-40B4-BE49-F238E27FC236}">
                <a16:creationId xmlns:a16="http://schemas.microsoft.com/office/drawing/2014/main" id="{795EF73E-B361-0941-B319-F9B616D292E4}"/>
              </a:ext>
            </a:extLst>
          </p:cNvPr>
          <p:cNvSpPr>
            <a:spLocks noGrp="1"/>
          </p:cNvSpPr>
          <p:nvPr>
            <p:ph type="body" sz="quarter" idx="14" hasCustomPrompt="1"/>
          </p:nvPr>
        </p:nvSpPr>
        <p:spPr>
          <a:xfrm>
            <a:off x="720670" y="133350"/>
            <a:ext cx="10499779" cy="925876"/>
          </a:xfrm>
          <a:prstGeom prst="rect">
            <a:avLst/>
          </a:prstGeom>
        </p:spPr>
        <p:txBody>
          <a:bodyPr lIns="0" tIns="0" rIns="0" bIns="0" anchor="b" anchorCtr="0"/>
          <a:lstStyle>
            <a:lvl1pPr marL="0" indent="0">
              <a:lnSpc>
                <a:spcPts val="4600"/>
              </a:lnSpc>
              <a:spcBef>
                <a:spcPts val="0"/>
              </a:spcBef>
              <a:buNone/>
              <a:defRPr sz="5000" b="1" i="0" cap="none" baseline="0">
                <a:solidFill>
                  <a:srgbClr val="00529C"/>
                </a:solidFill>
                <a:latin typeface="Arial" panose="020B0604020202020204" pitchFamily="34" charset="0"/>
                <a:cs typeface="Arial" panose="020B0604020202020204" pitchFamily="34" charset="0"/>
              </a:defRPr>
            </a:lvl1pPr>
          </a:lstStyle>
          <a:p>
            <a:r>
              <a:rPr lang="fr-FR" dirty="0"/>
              <a:t>Titre de la slide</a:t>
            </a:r>
          </a:p>
        </p:txBody>
      </p:sp>
      <p:sp>
        <p:nvSpPr>
          <p:cNvPr id="21" name="Espace réservé du texte 4">
            <a:extLst>
              <a:ext uri="{FF2B5EF4-FFF2-40B4-BE49-F238E27FC236}">
                <a16:creationId xmlns:a16="http://schemas.microsoft.com/office/drawing/2014/main" id="{1254EF34-BC9E-7D44-BCFE-5B204B66E01B}"/>
              </a:ext>
            </a:extLst>
          </p:cNvPr>
          <p:cNvSpPr>
            <a:spLocks noGrp="1"/>
          </p:cNvSpPr>
          <p:nvPr>
            <p:ph type="body" sz="quarter" idx="18" hasCustomPrompt="1"/>
          </p:nvPr>
        </p:nvSpPr>
        <p:spPr>
          <a:xfrm>
            <a:off x="745098" y="1740171"/>
            <a:ext cx="3190270" cy="307704"/>
          </a:xfrm>
          <a:prstGeom prst="rect">
            <a:avLst/>
          </a:prstGeom>
        </p:spPr>
        <p:txBody>
          <a:bodyPr lIns="0" tIns="0" rIns="0" bIns="0"/>
          <a:lstStyle>
            <a:lvl1pPr marL="0" indent="0">
              <a:buFontTx/>
              <a:buNone/>
              <a:defRPr sz="2000" b="1" i="0">
                <a:solidFill>
                  <a:srgbClr val="2CB34A"/>
                </a:solidFill>
                <a:latin typeface="Arial" panose="020B0604020202020204" pitchFamily="34" charset="0"/>
                <a:cs typeface="Arial" panose="020B0604020202020204" pitchFamily="34" charset="0"/>
              </a:defRPr>
            </a:lvl1pPr>
          </a:lstStyle>
          <a:p>
            <a:r>
              <a:rPr lang="fr-FR" dirty="0"/>
              <a:t>Sous-titre</a:t>
            </a:r>
          </a:p>
        </p:txBody>
      </p:sp>
      <p:sp>
        <p:nvSpPr>
          <p:cNvPr id="22" name="Espace réservé du texte 9">
            <a:extLst>
              <a:ext uri="{FF2B5EF4-FFF2-40B4-BE49-F238E27FC236}">
                <a16:creationId xmlns:a16="http://schemas.microsoft.com/office/drawing/2014/main" id="{9F028CFC-BDEF-414B-824B-197D419F3EA1}"/>
              </a:ext>
            </a:extLst>
          </p:cNvPr>
          <p:cNvSpPr>
            <a:spLocks noGrp="1"/>
          </p:cNvSpPr>
          <p:nvPr>
            <p:ph type="body" sz="quarter" idx="19" hasCustomPrompt="1"/>
          </p:nvPr>
        </p:nvSpPr>
        <p:spPr>
          <a:xfrm>
            <a:off x="745098" y="2137183"/>
            <a:ext cx="3190270" cy="409904"/>
          </a:xfrm>
          <a:prstGeom prst="rect">
            <a:avLst/>
          </a:prstGeom>
        </p:spPr>
        <p:txBody>
          <a:bodyPr lIns="0" tIns="0" rIns="0" bIns="0"/>
          <a:lstStyle>
            <a:lvl1pPr marL="0" indent="0" algn="l">
              <a:buFontTx/>
              <a:buNone/>
              <a:defRPr sz="1600" b="0" i="0">
                <a:solidFill>
                  <a:schemeClr val="tx1"/>
                </a:solidFill>
                <a:latin typeface="Arial" panose="020B0604020202020204" pitchFamily="34" charset="0"/>
                <a:cs typeface="Arial" panose="020B0604020202020204" pitchFamily="34" charset="0"/>
              </a:defRPr>
            </a:lvl1pPr>
          </a:lstStyle>
          <a:p>
            <a:r>
              <a:rPr lang="fr-FR" dirty="0"/>
              <a:t>Texte de présentation</a:t>
            </a:r>
          </a:p>
        </p:txBody>
      </p:sp>
      <p:sp>
        <p:nvSpPr>
          <p:cNvPr id="9" name="Rectangle 8">
            <a:extLst>
              <a:ext uri="{FF2B5EF4-FFF2-40B4-BE49-F238E27FC236}">
                <a16:creationId xmlns:a16="http://schemas.microsoft.com/office/drawing/2014/main" id="{F6A66BF7-DA33-D140-B055-DD2383B34608}"/>
              </a:ext>
            </a:extLst>
          </p:cNvPr>
          <p:cNvSpPr/>
          <p:nvPr userDrawn="1"/>
        </p:nvSpPr>
        <p:spPr>
          <a:xfrm rot="5400000">
            <a:off x="1044670" y="977604"/>
            <a:ext cx="72000" cy="720000"/>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 name="Espace réservé du texte 3">
            <a:extLst>
              <a:ext uri="{FF2B5EF4-FFF2-40B4-BE49-F238E27FC236}">
                <a16:creationId xmlns:a16="http://schemas.microsoft.com/office/drawing/2014/main" id="{587D04BE-CF30-463F-9ED2-031D4D0085E5}"/>
              </a:ext>
            </a:extLst>
          </p:cNvPr>
          <p:cNvSpPr>
            <a:spLocks noGrp="1"/>
          </p:cNvSpPr>
          <p:nvPr>
            <p:ph type="body" sz="quarter" idx="20" hasCustomPrompt="1"/>
          </p:nvPr>
        </p:nvSpPr>
        <p:spPr>
          <a:xfrm>
            <a:off x="7599218" y="5791777"/>
            <a:ext cx="3190270" cy="307704"/>
          </a:xfrm>
        </p:spPr>
        <p:txBody>
          <a:bodyPr>
            <a:noAutofit/>
          </a:bodyPr>
          <a:lstStyle>
            <a:lvl1pPr marL="0" indent="0">
              <a:buNone/>
              <a:defRPr lang="fr-FR" sz="2000" b="1" i="0" kern="1200">
                <a:solidFill>
                  <a:srgbClr val="2CB34A"/>
                </a:solidFill>
                <a:latin typeface="Arial" panose="020B0604020202020204" pitchFamily="34" charset="0"/>
                <a:ea typeface="+mn-ea"/>
                <a:cs typeface="Arial" panose="020B0604020202020204" pitchFamily="34" charset="0"/>
              </a:defRPr>
            </a:lvl1pPr>
          </a:lstStyle>
          <a:p>
            <a:r>
              <a:rPr lang="fr-FR" sz="1600" dirty="0" err="1"/>
              <a:t>When</a:t>
            </a:r>
            <a:r>
              <a:rPr lang="fr-FR" sz="1600" dirty="0"/>
              <a:t> ?</a:t>
            </a:r>
          </a:p>
        </p:txBody>
      </p:sp>
    </p:spTree>
    <p:extLst>
      <p:ext uri="{BB962C8B-B14F-4D97-AF65-F5344CB8AC3E}">
        <p14:creationId xmlns:p14="http://schemas.microsoft.com/office/powerpoint/2010/main" val="145731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C2A9AEE-DAD7-49D9-4EC7-E0910BA0FF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10EAF77-69E9-8A9F-D61F-F160003AD3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211247F-EE19-2A06-0347-4099C452C8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9AA00-319D-4BF9-8D9B-2A653155BCB0}" type="datetimeFigureOut">
              <a:rPr lang="fr-FR" smtClean="0"/>
              <a:t>26/04/2024</a:t>
            </a:fld>
            <a:endParaRPr lang="fr-FR"/>
          </a:p>
        </p:txBody>
      </p:sp>
      <p:sp>
        <p:nvSpPr>
          <p:cNvPr id="5" name="Espace réservé du pied de page 4">
            <a:extLst>
              <a:ext uri="{FF2B5EF4-FFF2-40B4-BE49-F238E27FC236}">
                <a16:creationId xmlns:a16="http://schemas.microsoft.com/office/drawing/2014/main" id="{A762578C-8631-3CCA-6D67-C5BCFBFFFE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2306662-6E66-EABA-3E95-A01EECB81B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D61B85-1F15-4EA2-A49D-B08A9183C9DF}" type="slidenum">
              <a:rPr lang="fr-FR" smtClean="0"/>
              <a:t>‹N°›</a:t>
            </a:fld>
            <a:endParaRPr lang="fr-FR"/>
          </a:p>
        </p:txBody>
      </p:sp>
    </p:spTree>
    <p:extLst>
      <p:ext uri="{BB962C8B-B14F-4D97-AF65-F5344CB8AC3E}">
        <p14:creationId xmlns:p14="http://schemas.microsoft.com/office/powerpoint/2010/main" val="1704536263"/>
      </p:ext>
    </p:extLst>
  </p:cSld>
  <p:clrMap bg1="lt1" tx1="dk1" bg2="lt2" tx2="dk2" accent1="accent1" accent2="accent2" accent3="accent3" accent4="accent4" accent5="accent5" accent6="accent6" hlink="hlink" folHlink="folHlink"/>
  <p:sldLayoutIdLst>
    <p:sldLayoutId id="2147483686" r:id="rId1"/>
    <p:sldLayoutId id="2147483685" r:id="rId2"/>
    <p:sldLayoutId id="2147483661" r:id="rId3"/>
    <p:sldLayoutId id="2147483660" r:id="rId4"/>
    <p:sldLayoutId id="2147483665" r:id="rId5"/>
    <p:sldLayoutId id="2147483666" r:id="rId6"/>
    <p:sldLayoutId id="2147483664" r:id="rId7"/>
    <p:sldLayoutId id="2147483663" r:id="rId8"/>
    <p:sldLayoutId id="2147483662" r:id="rId9"/>
    <p:sldLayoutId id="2147483667" r:id="rId10"/>
    <p:sldLayoutId id="2147483668" r:id="rId11"/>
    <p:sldLayoutId id="2147483669" r:id="rId12"/>
    <p:sldLayoutId id="2147483670" r:id="rId13"/>
    <p:sldLayoutId id="2147483671" r:id="rId14"/>
    <p:sldLayoutId id="214748367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6EABD4-6B7E-5B30-4F79-39C082D44F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A85B2FA-0786-6C6D-0AC6-1EE2F31DA3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7A1E63-D6F4-20B6-3CC6-4FCBB31425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CF78A-8712-4A01-B7F3-F6BD8FA8C78E}" type="datetimeFigureOut">
              <a:rPr lang="fr-FR" smtClean="0"/>
              <a:t>26/04/2024</a:t>
            </a:fld>
            <a:endParaRPr lang="fr-FR"/>
          </a:p>
        </p:txBody>
      </p:sp>
      <p:sp>
        <p:nvSpPr>
          <p:cNvPr id="5" name="Espace réservé du pied de page 4">
            <a:extLst>
              <a:ext uri="{FF2B5EF4-FFF2-40B4-BE49-F238E27FC236}">
                <a16:creationId xmlns:a16="http://schemas.microsoft.com/office/drawing/2014/main" id="{726D83BD-5F27-1AA7-A2F4-C769846F3D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C611C27-014F-08EB-8F4F-267BD81228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86B40-5CF0-4B02-96DC-46DF19FA5CAA}" type="slidenum">
              <a:rPr lang="fr-FR" smtClean="0"/>
              <a:t>‹N°›</a:t>
            </a:fld>
            <a:endParaRPr lang="fr-FR"/>
          </a:p>
        </p:txBody>
      </p:sp>
    </p:spTree>
    <p:extLst>
      <p:ext uri="{BB962C8B-B14F-4D97-AF65-F5344CB8AC3E}">
        <p14:creationId xmlns:p14="http://schemas.microsoft.com/office/powerpoint/2010/main" val="32769218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slide" Target="slide4.xml"/><Relationship Id="rId7" Type="http://schemas.openxmlformats.org/officeDocument/2006/relationships/slide" Target="slide47.xml"/><Relationship Id="rId12" Type="http://schemas.openxmlformats.org/officeDocument/2006/relationships/slide" Target="slide59.xm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slide" Target="slide40.xml"/><Relationship Id="rId11" Type="http://schemas.openxmlformats.org/officeDocument/2006/relationships/slide" Target="slide57.xml"/><Relationship Id="rId5" Type="http://schemas.openxmlformats.org/officeDocument/2006/relationships/slide" Target="slide36.xml"/><Relationship Id="rId10" Type="http://schemas.openxmlformats.org/officeDocument/2006/relationships/slide" Target="slide55.xml"/><Relationship Id="rId4" Type="http://schemas.openxmlformats.org/officeDocument/2006/relationships/slide" Target="slide27.xml"/><Relationship Id="rId9" Type="http://schemas.openxmlformats.org/officeDocument/2006/relationships/slide" Target="slide5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5">
            <a:extLst>
              <a:ext uri="{FF2B5EF4-FFF2-40B4-BE49-F238E27FC236}">
                <a16:creationId xmlns:a16="http://schemas.microsoft.com/office/drawing/2014/main" id="{CF4F8879-4877-4528-8405-45BA7C59EBF5}"/>
              </a:ext>
            </a:extLst>
          </p:cNvPr>
          <p:cNvSpPr txBox="1">
            <a:spLocks/>
          </p:cNvSpPr>
          <p:nvPr/>
        </p:nvSpPr>
        <p:spPr>
          <a:xfrm>
            <a:off x="635965" y="1401066"/>
            <a:ext cx="11556035" cy="4055868"/>
          </a:xfrm>
          <a:prstGeom prst="rect">
            <a:avLst/>
          </a:prstGeom>
        </p:spPr>
        <p:txBody>
          <a:bodyPr lIns="0" tIns="0" rIns="0" bIns="0"/>
          <a:lstStyle>
            <a:lvl1pPr marL="0" indent="0" algn="l" defTabSz="914400" rtl="0" eaLnBrk="1" latinLnBrk="0" hangingPunct="1">
              <a:lnSpc>
                <a:spcPts val="6000"/>
              </a:lnSpc>
              <a:spcBef>
                <a:spcPts val="0"/>
              </a:spcBef>
              <a:buFontTx/>
              <a:buNone/>
              <a:defRPr sz="72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8000" dirty="0"/>
              <a:t>PROPOSALS</a:t>
            </a:r>
          </a:p>
          <a:p>
            <a:endParaRPr lang="fr-FR" sz="8000" dirty="0"/>
          </a:p>
          <a:p>
            <a:r>
              <a:rPr lang="fr-FR" sz="8000" dirty="0"/>
              <a:t>CONTENT </a:t>
            </a:r>
          </a:p>
          <a:p>
            <a:endParaRPr lang="fr-FR" sz="8000" dirty="0"/>
          </a:p>
          <a:p>
            <a:r>
              <a:rPr lang="fr-FR" dirty="0"/>
              <a:t>FACEBOOK/ WEBSITES</a:t>
            </a:r>
          </a:p>
        </p:txBody>
      </p:sp>
    </p:spTree>
    <p:extLst>
      <p:ext uri="{BB962C8B-B14F-4D97-AF65-F5344CB8AC3E}">
        <p14:creationId xmlns:p14="http://schemas.microsoft.com/office/powerpoint/2010/main" val="1932286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r>
              <a:rPr lang="en-US" sz="4000" b="1" dirty="0"/>
              <a:t>Car's Performance</a:t>
            </a:r>
            <a:endParaRPr lang="fr-FR" sz="4000" dirty="0"/>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745097" y="2535131"/>
            <a:ext cx="5836678" cy="1611857"/>
          </a:xfrm>
        </p:spPr>
        <p:txBody>
          <a:bodyP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rPr>
              <a:t>Preserving Your Car's Performance and Durability Through Emission Control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rPr>
              <a:t>If your vehicle is over 4 years old and weighs less than 3.5 tons, the technical inspection and emission control test are crucial steps to be performed every two years at authorized centers. These examinations ensure both the environmental and mechanical compliance of your vehicle.</a:t>
            </a: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i="1" dirty="0">
              <a:solidFill>
                <a:prstClr val="black"/>
              </a:solidFill>
              <a:latin typeface="Calibri" panose="020F0502020204030204"/>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i="1" dirty="0">
              <a:solidFill>
                <a:prstClr val="black"/>
              </a:solidFill>
              <a:latin typeface="Calibri" panose="020F0502020204030204"/>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0F296069-2203-F74E-7F37-266BA733D311}"/>
              </a:ext>
            </a:extLst>
          </p:cNvPr>
          <p:cNvSpPr txBox="1"/>
          <p:nvPr/>
        </p:nvSpPr>
        <p:spPr>
          <a:xfrm>
            <a:off x="612614" y="3823822"/>
            <a:ext cx="610164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libri" panose="020F0502020204030204"/>
                <a:ea typeface="+mn-ea"/>
                <a:cs typeface="+mn-cs"/>
              </a:rPr>
              <a:t>Please adapt the post to your country</a:t>
            </a:r>
          </a:p>
        </p:txBody>
      </p:sp>
      <p:pic>
        <p:nvPicPr>
          <p:cNvPr id="3" name="Image 2" descr="Une image contenant véhicule, Véhicule terrestre, plein air, ciel&#10;&#10;Description générée automatiquement">
            <a:extLst>
              <a:ext uri="{FF2B5EF4-FFF2-40B4-BE49-F238E27FC236}">
                <a16:creationId xmlns:a16="http://schemas.microsoft.com/office/drawing/2014/main" id="{A6A879F1-4150-F449-9E02-25DD3ACA7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300" y="1756517"/>
            <a:ext cx="4074537" cy="3169084"/>
          </a:xfrm>
          <a:prstGeom prst="rect">
            <a:avLst/>
          </a:prstGeom>
        </p:spPr>
      </p:pic>
    </p:spTree>
    <p:extLst>
      <p:ext uri="{BB962C8B-B14F-4D97-AF65-F5344CB8AC3E}">
        <p14:creationId xmlns:p14="http://schemas.microsoft.com/office/powerpoint/2010/main" val="850597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r>
              <a:rPr lang="en-US" sz="4000" dirty="0"/>
              <a:t>M</a:t>
            </a:r>
            <a:r>
              <a:rPr lang="en-US" sz="4000" b="1" dirty="0"/>
              <a:t>aintenance of your vehicle</a:t>
            </a:r>
            <a:endParaRPr lang="fr-FR" sz="4000" dirty="0"/>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745097" y="2712469"/>
            <a:ext cx="5621836" cy="1782064"/>
          </a:xfrm>
        </p:spPr>
        <p:txBody>
          <a:bodyPr>
            <a:normAutofit/>
          </a:bodyPr>
          <a:lstStyle/>
          <a:p>
            <a:pPr algn="just">
              <a:lnSpc>
                <a:spcPct val="100000"/>
              </a:lnSpc>
            </a:pPr>
            <a:r>
              <a:rPr lang="en-US" sz="1200" b="1" dirty="0">
                <a:solidFill>
                  <a:schemeClr val="tx1"/>
                </a:solidFill>
              </a:rPr>
              <a:t>When to do the maintenance of your vehicle?</a:t>
            </a:r>
          </a:p>
          <a:p>
            <a:pPr algn="just">
              <a:lnSpc>
                <a:spcPct val="100000"/>
              </a:lnSpc>
            </a:pPr>
            <a:r>
              <a:rPr lang="en-US" sz="1200" dirty="0">
                <a:solidFill>
                  <a:schemeClr val="tx1"/>
                </a:solidFill>
              </a:rPr>
              <a:t>Regular checks are very important for your car. If it is done on time, it guarantees the proper functioning of the vehicle.</a:t>
            </a:r>
          </a:p>
          <a:p>
            <a:pPr algn="just">
              <a:lnSpc>
                <a:spcPct val="100000"/>
              </a:lnSpc>
            </a:pPr>
            <a:r>
              <a:rPr lang="en-US" sz="1200" dirty="0">
                <a:solidFill>
                  <a:schemeClr val="tx1"/>
                </a:solidFill>
              </a:rPr>
              <a:t>Car maintenance must be done every 10,000 to 30,000 kilometers. For a petrol car, it must be made more frequently than for diesel, approximately every 10,000 to 15,000 kilometers.</a:t>
            </a:r>
          </a:p>
          <a:p>
            <a:pPr algn="just">
              <a:lnSpc>
                <a:spcPct val="100000"/>
              </a:lnSpc>
            </a:pPr>
            <a:r>
              <a:rPr lang="en-US" sz="1200" dirty="0">
                <a:solidFill>
                  <a:schemeClr val="tx1"/>
                </a:solidFill>
              </a:rPr>
              <a:t>Don’t hesitate to ask you Point S store for more information!</a:t>
            </a:r>
          </a:p>
        </p:txBody>
      </p:sp>
      <p:pic>
        <p:nvPicPr>
          <p:cNvPr id="6" name="Image 5" descr="Une image contenant personne, pneu, Pièce auto, roue&#10;&#10;Description générée automatiquement">
            <a:extLst>
              <a:ext uri="{FF2B5EF4-FFF2-40B4-BE49-F238E27FC236}">
                <a16:creationId xmlns:a16="http://schemas.microsoft.com/office/drawing/2014/main" id="{2178223C-C3ED-75D7-4A6D-3895A8003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964" y="1812417"/>
            <a:ext cx="3582169" cy="3582169"/>
          </a:xfrm>
          <a:prstGeom prst="rect">
            <a:avLst/>
          </a:prstGeom>
        </p:spPr>
      </p:pic>
    </p:spTree>
    <p:extLst>
      <p:ext uri="{BB962C8B-B14F-4D97-AF65-F5344CB8AC3E}">
        <p14:creationId xmlns:p14="http://schemas.microsoft.com/office/powerpoint/2010/main" val="4178458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r>
              <a:rPr lang="en-US" sz="4000" dirty="0"/>
              <a:t>Fuel consumption</a:t>
            </a:r>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745097" y="1894016"/>
            <a:ext cx="5836678" cy="4311242"/>
          </a:xfrm>
        </p:spPr>
        <p:txBody>
          <a:bodyPr>
            <a:normAutofit/>
          </a:bodyPr>
          <a:lstStyle/>
          <a:p>
            <a:pPr algn="just"/>
            <a:r>
              <a:rPr lang="en-US" sz="1200" b="1" dirty="0">
                <a:solidFill>
                  <a:schemeClr val="tx1"/>
                </a:solidFill>
              </a:rPr>
              <a:t>How to reduce your fuel consumption?</a:t>
            </a:r>
          </a:p>
          <a:p>
            <a:pPr algn="just"/>
            <a:r>
              <a:rPr lang="en-US" sz="1200" b="1" dirty="0">
                <a:solidFill>
                  <a:schemeClr val="tx1"/>
                </a:solidFill>
              </a:rPr>
              <a:t>- Inflate your tyres</a:t>
            </a:r>
          </a:p>
          <a:p>
            <a:pPr algn="just"/>
            <a:r>
              <a:rPr lang="en-US" sz="1200" dirty="0">
                <a:solidFill>
                  <a:schemeClr val="tx1"/>
                </a:solidFill>
              </a:rPr>
              <a:t>Under-inflated tyres increase rolling resistance, resulting in excessive fuel consumption.</a:t>
            </a:r>
          </a:p>
          <a:p>
            <a:pPr algn="just"/>
            <a:r>
              <a:rPr lang="en-US" sz="1200" b="1" dirty="0">
                <a:solidFill>
                  <a:schemeClr val="tx1"/>
                </a:solidFill>
              </a:rPr>
              <a:t>- Anticipate the road</a:t>
            </a:r>
          </a:p>
          <a:p>
            <a:pPr algn="just"/>
            <a:r>
              <a:rPr lang="en-US" sz="1200" dirty="0">
                <a:solidFill>
                  <a:schemeClr val="tx1"/>
                </a:solidFill>
              </a:rPr>
              <a:t>The greatest fuel consumption takes place during acceleration, in urban areas the phase of deceleration and acceleration is greatly multiplied, leaving the necessary distance between your car and the one in front of you, You will reduce the speed variations, which will be more economical.</a:t>
            </a:r>
          </a:p>
          <a:p>
            <a:pPr algn="just"/>
            <a:r>
              <a:rPr lang="en-US" sz="1200" b="1" dirty="0">
                <a:solidFill>
                  <a:schemeClr val="tx1"/>
                </a:solidFill>
              </a:rPr>
              <a:t>- Reduce vehicle load</a:t>
            </a:r>
          </a:p>
          <a:p>
            <a:pPr algn="just"/>
            <a:r>
              <a:rPr lang="en-US" sz="1200" dirty="0">
                <a:solidFill>
                  <a:schemeClr val="tx1"/>
                </a:solidFill>
              </a:rPr>
              <a:t>The heavier your vehicle is, the more fuel it consumes. Overloading can increase your fuel consumption by 15%. </a:t>
            </a:r>
          </a:p>
          <a:p>
            <a:pPr algn="just"/>
            <a:r>
              <a:rPr lang="en-US" sz="1200" b="1" dirty="0">
                <a:solidFill>
                  <a:schemeClr val="tx1"/>
                </a:solidFill>
              </a:rPr>
              <a:t>- Does not use air conditioning</a:t>
            </a:r>
          </a:p>
          <a:p>
            <a:pPr algn="just"/>
            <a:r>
              <a:rPr lang="en-US" sz="1200" dirty="0">
                <a:solidFill>
                  <a:schemeClr val="tx1"/>
                </a:solidFill>
              </a:rPr>
              <a:t>The use of air conditioning increases fuel consumption.</a:t>
            </a:r>
          </a:p>
          <a:p>
            <a:pPr algn="just"/>
            <a:r>
              <a:rPr lang="en-US" sz="1200" dirty="0">
                <a:solidFill>
                  <a:schemeClr val="tx1"/>
                </a:solidFill>
              </a:rPr>
              <a:t>Don't hesitate to visit your Point S center for more information!</a:t>
            </a:r>
            <a:endParaRPr lang="fr-FR" sz="1200" dirty="0">
              <a:solidFill>
                <a:schemeClr val="tx1"/>
              </a:solidFill>
            </a:endParaRPr>
          </a:p>
        </p:txBody>
      </p:sp>
      <p:pic>
        <p:nvPicPr>
          <p:cNvPr id="6" name="Image 5" descr="Une image contenant voiture, véhicule, Véhicule terrestre, plein air&#10;&#10;Description générée automatiquement">
            <a:extLst>
              <a:ext uri="{FF2B5EF4-FFF2-40B4-BE49-F238E27FC236}">
                <a16:creationId xmlns:a16="http://schemas.microsoft.com/office/drawing/2014/main" id="{A089DA83-FDFC-DF36-D3DB-5DF91C73E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548" y="2143050"/>
            <a:ext cx="3813175" cy="3813175"/>
          </a:xfrm>
          <a:prstGeom prst="rect">
            <a:avLst/>
          </a:prstGeom>
        </p:spPr>
      </p:pic>
    </p:spTree>
    <p:extLst>
      <p:ext uri="{BB962C8B-B14F-4D97-AF65-F5344CB8AC3E}">
        <p14:creationId xmlns:p14="http://schemas.microsoft.com/office/powerpoint/2010/main" val="1582073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pPr>
              <a:lnSpc>
                <a:spcPct val="100000"/>
              </a:lnSpc>
            </a:pPr>
            <a:r>
              <a:rPr lang="en-US" sz="4000" dirty="0">
                <a:solidFill>
                  <a:schemeClr val="accent1">
                    <a:lumMod val="75000"/>
                  </a:schemeClr>
                </a:solidFill>
                <a:latin typeface="+mn-lt"/>
              </a:rPr>
              <a:t>A</a:t>
            </a:r>
            <a:r>
              <a:rPr lang="en-US" sz="4000" b="1" dirty="0">
                <a:solidFill>
                  <a:schemeClr val="accent1">
                    <a:lumMod val="75000"/>
                  </a:schemeClr>
                </a:solidFill>
                <a:latin typeface="+mn-lt"/>
              </a:rPr>
              <a:t>ir conditioning </a:t>
            </a:r>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818249" y="2525753"/>
            <a:ext cx="5836678" cy="2795149"/>
          </a:xfrm>
        </p:spPr>
        <p:txBody>
          <a:bodyPr>
            <a:normAutofit/>
          </a:bodyPr>
          <a:lstStyle/>
          <a:p>
            <a:pPr>
              <a:lnSpc>
                <a:spcPct val="100000"/>
              </a:lnSpc>
            </a:pPr>
            <a:r>
              <a:rPr lang="en-US" sz="1200" b="1" dirty="0">
                <a:solidFill>
                  <a:schemeClr val="tx1"/>
                </a:solidFill>
              </a:rPr>
              <a:t>Your air conditioning </a:t>
            </a:r>
          </a:p>
          <a:p>
            <a:pPr>
              <a:lnSpc>
                <a:spcPct val="100000"/>
              </a:lnSpc>
            </a:pPr>
            <a:r>
              <a:rPr lang="en-US" sz="1200" dirty="0">
                <a:solidFill>
                  <a:schemeClr val="tx1"/>
                </a:solidFill>
              </a:rPr>
              <a:t>Maintain your air conditioning throughout the year. The first thing to do to save your air conditioning and keep it performing well over the years is to run it regularly regardless of the season. </a:t>
            </a:r>
          </a:p>
          <a:p>
            <a:pPr>
              <a:lnSpc>
                <a:spcPct val="100000"/>
              </a:lnSpc>
            </a:pPr>
            <a:r>
              <a:rPr lang="en-US" sz="1200" dirty="0">
                <a:solidFill>
                  <a:schemeClr val="tx1"/>
                </a:solidFill>
              </a:rPr>
              <a:t>It is recommended that you use your air conditioning for about 10 minutes every week to keep the system running. There are several additional things you can do to prolong the life of your air conditioning.</a:t>
            </a:r>
          </a:p>
          <a:p>
            <a:pPr>
              <a:lnSpc>
                <a:spcPct val="100000"/>
              </a:lnSpc>
            </a:pPr>
            <a:r>
              <a:rPr lang="en-US" sz="1200" dirty="0">
                <a:solidFill>
                  <a:schemeClr val="tx1"/>
                </a:solidFill>
              </a:rPr>
              <a:t>As always, turn off your air conditioning for several minutes before switching off the engine. We recommend that you change the filter and clean the refrigerant circuit every year and recharge the refrigerant every 2 years.</a:t>
            </a:r>
          </a:p>
          <a:p>
            <a:pPr>
              <a:lnSpc>
                <a:spcPct val="100000"/>
              </a:lnSpc>
            </a:pPr>
            <a:r>
              <a:rPr lang="en-US" sz="1200" b="1" dirty="0">
                <a:solidFill>
                  <a:schemeClr val="tx1"/>
                </a:solidFill>
              </a:rPr>
              <a:t>The air conditioning system is complex, so we strongly recommend you consult a Point S expert!</a:t>
            </a:r>
            <a:endParaRPr lang="fr-FR" sz="1200" b="1" dirty="0">
              <a:solidFill>
                <a:schemeClr val="tx1"/>
              </a:solidFill>
            </a:endParaRPr>
          </a:p>
        </p:txBody>
      </p:sp>
      <p:pic>
        <p:nvPicPr>
          <p:cNvPr id="6" name="Image 5" descr="Une image contenant texte, jauge, voiture, Instrument de mesure&#10;&#10;Description générée automatiquement">
            <a:extLst>
              <a:ext uri="{FF2B5EF4-FFF2-40B4-BE49-F238E27FC236}">
                <a16:creationId xmlns:a16="http://schemas.microsoft.com/office/drawing/2014/main" id="{CE986487-7F1B-9943-623E-B53066C98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017" y="2213637"/>
            <a:ext cx="3419383" cy="3419383"/>
          </a:xfrm>
          <a:prstGeom prst="rect">
            <a:avLst/>
          </a:prstGeom>
        </p:spPr>
      </p:pic>
    </p:spTree>
    <p:extLst>
      <p:ext uri="{BB962C8B-B14F-4D97-AF65-F5344CB8AC3E}">
        <p14:creationId xmlns:p14="http://schemas.microsoft.com/office/powerpoint/2010/main" val="860810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pPr>
              <a:lnSpc>
                <a:spcPct val="100000"/>
              </a:lnSpc>
            </a:pPr>
            <a:r>
              <a:rPr lang="en-US" sz="4000" dirty="0">
                <a:solidFill>
                  <a:schemeClr val="accent1">
                    <a:lumMod val="75000"/>
                  </a:schemeClr>
                </a:solidFill>
                <a:latin typeface="+mn-lt"/>
              </a:rPr>
              <a:t>Fuel consumption</a:t>
            </a:r>
            <a:endParaRPr lang="en-US" sz="4000" b="1" dirty="0">
              <a:solidFill>
                <a:schemeClr val="accent1">
                  <a:lumMod val="75000"/>
                </a:schemeClr>
              </a:solidFill>
              <a:latin typeface="+mn-lt"/>
            </a:endParaRPr>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807691" y="2099182"/>
            <a:ext cx="5836678" cy="2242793"/>
          </a:xfrm>
        </p:spPr>
        <p:txBody>
          <a:bodyPr>
            <a:normAutofit/>
          </a:bodyPr>
          <a:lstStyle/>
          <a:p>
            <a:pPr algn="just">
              <a:lnSpc>
                <a:spcPct val="150000"/>
              </a:lnSpc>
            </a:pPr>
            <a:r>
              <a:rPr lang="en-US" sz="1200" b="1" dirty="0">
                <a:solidFill>
                  <a:schemeClr val="tx1"/>
                </a:solidFill>
              </a:rPr>
              <a:t>How can I reduce my fuel consumption?</a:t>
            </a:r>
          </a:p>
          <a:p>
            <a:pPr algn="just">
              <a:lnSpc>
                <a:spcPct val="150000"/>
              </a:lnSpc>
            </a:pPr>
            <a:r>
              <a:rPr lang="en-US" sz="1200" dirty="0">
                <a:solidFill>
                  <a:schemeClr val="tx1"/>
                </a:solidFill>
              </a:rPr>
              <a:t>Have you heard about the fuel price increase? You probably have. Point S helps you by providing you with several elements to reduce your fuel bill: the impact of your tyres, the traffic on the road, the weather, the speed, the traffic conditions, your driving style... So many things to take into consideration to control and manage your fuel consumption. Don't hesitate to contact your Point S </a:t>
            </a:r>
            <a:r>
              <a:rPr lang="en-US" sz="1200" dirty="0" err="1">
                <a:solidFill>
                  <a:schemeClr val="tx1"/>
                </a:solidFill>
              </a:rPr>
              <a:t>centre</a:t>
            </a:r>
            <a:r>
              <a:rPr lang="en-US" sz="1200" dirty="0">
                <a:solidFill>
                  <a:schemeClr val="tx1"/>
                </a:solidFill>
              </a:rPr>
              <a:t> for advice on the tyres best suited to your vehicle.</a:t>
            </a:r>
          </a:p>
        </p:txBody>
      </p:sp>
      <p:pic>
        <p:nvPicPr>
          <p:cNvPr id="5" name="Image 4">
            <a:extLst>
              <a:ext uri="{FF2B5EF4-FFF2-40B4-BE49-F238E27FC236}">
                <a16:creationId xmlns:a16="http://schemas.microsoft.com/office/drawing/2014/main" id="{01497742-F703-7BCA-03C9-18E382117843}"/>
              </a:ext>
            </a:extLst>
          </p:cNvPr>
          <p:cNvPicPr>
            <a:picLocks noChangeAspect="1"/>
          </p:cNvPicPr>
          <p:nvPr/>
        </p:nvPicPr>
        <p:blipFill>
          <a:blip r:embed="rId2"/>
          <a:stretch>
            <a:fillRect/>
          </a:stretch>
        </p:blipFill>
        <p:spPr>
          <a:xfrm>
            <a:off x="7231586" y="1773951"/>
            <a:ext cx="3731787" cy="2893255"/>
          </a:xfrm>
          <a:prstGeom prst="rect">
            <a:avLst/>
          </a:prstGeom>
        </p:spPr>
      </p:pic>
    </p:spTree>
    <p:extLst>
      <p:ext uri="{BB962C8B-B14F-4D97-AF65-F5344CB8AC3E}">
        <p14:creationId xmlns:p14="http://schemas.microsoft.com/office/powerpoint/2010/main" val="1921616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pPr>
              <a:lnSpc>
                <a:spcPct val="100000"/>
              </a:lnSpc>
            </a:pPr>
            <a:r>
              <a:rPr lang="en-US" sz="4000" dirty="0">
                <a:solidFill>
                  <a:schemeClr val="accent1">
                    <a:lumMod val="75000"/>
                  </a:schemeClr>
                </a:solidFill>
                <a:latin typeface="+mn-lt"/>
              </a:rPr>
              <a:t>The 8 essential accessories </a:t>
            </a:r>
            <a:endParaRPr lang="en-US" sz="4000" b="1" dirty="0">
              <a:solidFill>
                <a:schemeClr val="accent1">
                  <a:lumMod val="75000"/>
                </a:schemeClr>
              </a:solidFill>
              <a:latin typeface="+mn-lt"/>
            </a:endParaRPr>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745097" y="2137183"/>
            <a:ext cx="5836678" cy="3532097"/>
          </a:xfrm>
        </p:spPr>
        <p:txBody>
          <a:bodyPr>
            <a:normAutofit/>
          </a:bodyPr>
          <a:lstStyle/>
          <a:p>
            <a:pPr>
              <a:lnSpc>
                <a:spcPct val="100000"/>
              </a:lnSpc>
              <a:spcAft>
                <a:spcPts val="800"/>
              </a:spcAft>
            </a:pPr>
            <a:r>
              <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The 8 essential accessories to keep in your car </a:t>
            </a:r>
          </a:p>
          <a:p>
            <a:pPr>
              <a:lnSpc>
                <a:spcPct val="100000"/>
              </a:lnSpc>
              <a:spcBef>
                <a:spcPts val="600"/>
              </a:spcBef>
              <a:spcAft>
                <a:spcPts val="600"/>
              </a:spcAft>
            </a:pPr>
            <a:r>
              <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A complete first-aid kit</a:t>
            </a:r>
            <a:endParaRPr lang="fr-FR"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A flashlight</a:t>
            </a:r>
            <a:endParaRPr lang="fr-FR" sz="1200" dirty="0">
              <a:latin typeface="Calibri" panose="020F0502020204030204" pitchFamily="34" charset="0"/>
              <a:ea typeface="Calibri" panose="020F0502020204030204" pitchFamily="34" charset="0"/>
            </a:endParaRPr>
          </a:p>
          <a:p>
            <a:pPr>
              <a:lnSpc>
                <a:spcPct val="100000"/>
              </a:lnSpc>
              <a:spcBef>
                <a:spcPts val="600"/>
              </a:spcBef>
              <a:spcAft>
                <a:spcPts val="600"/>
              </a:spcAft>
            </a:pPr>
            <a:r>
              <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Water bottle and non-perishable food</a:t>
            </a:r>
            <a:endParaRPr lang="fr-FR"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A blanket and hot clothes</a:t>
            </a:r>
            <a:endParaRPr lang="fr-FR"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A scraper</a:t>
            </a:r>
            <a:endParaRPr lang="fr-FR"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Antifreeze and windshield washer</a:t>
            </a:r>
            <a:endParaRPr lang="fr-FR"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Boosting cables</a:t>
            </a:r>
            <a:endParaRPr lang="fr-FR"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Sand</a:t>
            </a:r>
            <a:endParaRPr lang="fr-FR"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With these essential accessories, you are now ready to hit the road in all circumstances!</a:t>
            </a:r>
            <a:endParaRPr lang="fr-FR"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 name="Image 5" descr="Une image contenant texte, véhicule, plein air, Véhicule terrestre&#10;&#10;Description générée automatiquement">
            <a:extLst>
              <a:ext uri="{FF2B5EF4-FFF2-40B4-BE49-F238E27FC236}">
                <a16:creationId xmlns:a16="http://schemas.microsoft.com/office/drawing/2014/main" id="{F8582510-6C29-D9CF-2DD0-C41689383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964" y="2231779"/>
            <a:ext cx="3988569" cy="3102220"/>
          </a:xfrm>
          <a:prstGeom prst="rect">
            <a:avLst/>
          </a:prstGeom>
        </p:spPr>
      </p:pic>
    </p:spTree>
    <p:extLst>
      <p:ext uri="{BB962C8B-B14F-4D97-AF65-F5344CB8AC3E}">
        <p14:creationId xmlns:p14="http://schemas.microsoft.com/office/powerpoint/2010/main" val="1263983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pPr>
              <a:lnSpc>
                <a:spcPct val="100000"/>
              </a:lnSpc>
            </a:pPr>
            <a:r>
              <a:rPr lang="en-US" sz="4000" dirty="0">
                <a:solidFill>
                  <a:schemeClr val="accent1">
                    <a:lumMod val="75000"/>
                  </a:schemeClr>
                </a:solidFill>
                <a:latin typeface="+mn-lt"/>
              </a:rPr>
              <a:t>Brake pads</a:t>
            </a:r>
            <a:endParaRPr lang="en-US" sz="4000" b="1" dirty="0">
              <a:solidFill>
                <a:schemeClr val="accent1">
                  <a:lumMod val="75000"/>
                </a:schemeClr>
              </a:solidFill>
              <a:latin typeface="+mn-lt"/>
            </a:endParaRPr>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720670" y="2601057"/>
            <a:ext cx="5836678" cy="2434817"/>
          </a:xfrm>
        </p:spPr>
        <p:txBody>
          <a:bodyPr>
            <a:normAutofit/>
          </a:bodyPr>
          <a:lstStyle/>
          <a:p>
            <a:pPr algn="just"/>
            <a:r>
              <a:rPr lang="en-US" sz="1200" b="1" dirty="0">
                <a:solidFill>
                  <a:schemeClr val="tx1"/>
                </a:solidFill>
              </a:rPr>
              <a:t>How do I know if need to change my brakes pads?</a:t>
            </a:r>
          </a:p>
          <a:p>
            <a:pPr algn="just"/>
            <a:r>
              <a:rPr lang="en-US" sz="1200" dirty="0">
                <a:solidFill>
                  <a:schemeClr val="tx1"/>
                </a:solidFill>
              </a:rPr>
              <a:t>Most recent vehicles are equipped with a brake pad wear warning system. A light will illuminate on the dashboard if applicable. </a:t>
            </a:r>
          </a:p>
          <a:p>
            <a:pPr algn="just"/>
            <a:r>
              <a:rPr lang="en-US" sz="1200" dirty="0">
                <a:solidFill>
                  <a:schemeClr val="tx1"/>
                </a:solidFill>
              </a:rPr>
              <a:t>In the case of a worn brake pad, the most common symptom is braking noise. </a:t>
            </a:r>
          </a:p>
          <a:p>
            <a:pPr algn="just"/>
            <a:r>
              <a:rPr lang="en-US" sz="1200" dirty="0">
                <a:solidFill>
                  <a:schemeClr val="tx1"/>
                </a:solidFill>
              </a:rPr>
              <a:t>Other symptoms are also common, such as vibration from braking, shaking or a very soft brake pedal. </a:t>
            </a:r>
          </a:p>
          <a:p>
            <a:pPr algn="just"/>
            <a:r>
              <a:rPr lang="en-US" sz="1200" dirty="0">
                <a:solidFill>
                  <a:schemeClr val="tx1"/>
                </a:solidFill>
              </a:rPr>
              <a:t>A worn brake pad will damage the brake disc. </a:t>
            </a:r>
          </a:p>
          <a:p>
            <a:pPr algn="just"/>
            <a:r>
              <a:rPr lang="en-US" sz="1200" dirty="0">
                <a:solidFill>
                  <a:schemeClr val="tx1"/>
                </a:solidFill>
              </a:rPr>
              <a:t>But it also causes brake failure and increases the risk of accidents.</a:t>
            </a:r>
          </a:p>
          <a:p>
            <a:pPr algn="just"/>
            <a:r>
              <a:rPr lang="en-US" sz="1200" dirty="0">
                <a:solidFill>
                  <a:schemeClr val="tx1"/>
                </a:solidFill>
              </a:rPr>
              <a:t>Don’t hesitate to ask you Point S point of sale for more information!</a:t>
            </a:r>
            <a:endParaRPr lang="fr-FR" sz="1200" dirty="0">
              <a:solidFill>
                <a:schemeClr val="tx1"/>
              </a:solidFill>
            </a:endParaRPr>
          </a:p>
        </p:txBody>
      </p:sp>
      <p:pic>
        <p:nvPicPr>
          <p:cNvPr id="6" name="Image 5" descr="Une image contenant Véhicule terrestre, véhicule, roue, Conception automobile&#10;&#10;Description générée automatiquement">
            <a:extLst>
              <a:ext uri="{FF2B5EF4-FFF2-40B4-BE49-F238E27FC236}">
                <a16:creationId xmlns:a16="http://schemas.microsoft.com/office/drawing/2014/main" id="{CFAA2B93-3D37-DD88-3A84-84B6263B9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964" y="2325511"/>
            <a:ext cx="3839029" cy="2985911"/>
          </a:xfrm>
          <a:prstGeom prst="rect">
            <a:avLst/>
          </a:prstGeom>
        </p:spPr>
      </p:pic>
    </p:spTree>
    <p:extLst>
      <p:ext uri="{BB962C8B-B14F-4D97-AF65-F5344CB8AC3E}">
        <p14:creationId xmlns:p14="http://schemas.microsoft.com/office/powerpoint/2010/main" val="514755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pPr>
              <a:lnSpc>
                <a:spcPct val="100000"/>
              </a:lnSpc>
            </a:pPr>
            <a:r>
              <a:rPr lang="en-US" sz="4000" dirty="0">
                <a:solidFill>
                  <a:schemeClr val="accent1">
                    <a:lumMod val="75000"/>
                  </a:schemeClr>
                </a:solidFill>
                <a:latin typeface="+mn-lt"/>
              </a:rPr>
              <a:t>Good to know!</a:t>
            </a:r>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745097" y="3019423"/>
            <a:ext cx="5836678" cy="3429001"/>
          </a:xfrm>
        </p:spPr>
        <p:txBody>
          <a:bodyPr>
            <a:normAutofit/>
          </a:bodyPr>
          <a:lstStyle/>
          <a:p>
            <a:pPr>
              <a:lnSpc>
                <a:spcPct val="107000"/>
              </a:lnSpc>
              <a:spcAft>
                <a:spcPts val="800"/>
              </a:spcAft>
            </a:pPr>
            <a:r>
              <a:rPr lang="en-GB"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Good to know!</a:t>
            </a:r>
          </a:p>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A speed of 70 km/h on a wet road can increase the braking distance by 42%!</a:t>
            </a:r>
            <a:endParaRPr lang="fr-FR"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A speed of 90 km/h on dry roads can increase the braking distance by 19.3%!</a:t>
            </a:r>
          </a:p>
        </p:txBody>
      </p:sp>
      <p:pic>
        <p:nvPicPr>
          <p:cNvPr id="7" name="Image 6" descr="Une image contenant véhicule, Véhicule terrestre, roue, ciel&#10;&#10;Description générée automatiquement">
            <a:extLst>
              <a:ext uri="{FF2B5EF4-FFF2-40B4-BE49-F238E27FC236}">
                <a16:creationId xmlns:a16="http://schemas.microsoft.com/office/drawing/2014/main" id="{1E17E640-9ACF-BE93-D091-5BE642A09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964" y="1934460"/>
            <a:ext cx="4408715" cy="3429000"/>
          </a:xfrm>
          <a:prstGeom prst="rect">
            <a:avLst/>
          </a:prstGeom>
        </p:spPr>
      </p:pic>
    </p:spTree>
    <p:extLst>
      <p:ext uri="{BB962C8B-B14F-4D97-AF65-F5344CB8AC3E}">
        <p14:creationId xmlns:p14="http://schemas.microsoft.com/office/powerpoint/2010/main" val="2940652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pPr>
              <a:lnSpc>
                <a:spcPct val="100000"/>
              </a:lnSpc>
            </a:pPr>
            <a:r>
              <a:rPr lang="en-US" sz="4000" dirty="0">
                <a:solidFill>
                  <a:schemeClr val="accent1">
                    <a:lumMod val="75000"/>
                  </a:schemeClr>
                </a:solidFill>
                <a:latin typeface="+mn-lt"/>
              </a:rPr>
              <a:t>What is a flexfuel vehicle?</a:t>
            </a:r>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720670" y="2148472"/>
            <a:ext cx="5158993" cy="4311242"/>
          </a:xfrm>
        </p:spPr>
        <p:txBody>
          <a:bodyPr>
            <a:normAutofit/>
          </a:bodyPr>
          <a:lstStyle/>
          <a:p>
            <a:pPr>
              <a:lnSpc>
                <a:spcPct val="107000"/>
              </a:lnSpc>
              <a:spcAft>
                <a:spcPts val="800"/>
              </a:spcAft>
            </a:pPr>
            <a:r>
              <a:rPr lang="en-US" sz="1200" b="1" i="0" dirty="0">
                <a:solidFill>
                  <a:srgbClr val="444444"/>
                </a:solidFill>
                <a:effectLst/>
                <a:latin typeface="+mn-lt"/>
              </a:rPr>
              <a:t>What is a flexfuel vehicle?</a:t>
            </a:r>
          </a:p>
          <a:p>
            <a:pPr>
              <a:lnSpc>
                <a:spcPct val="107000"/>
              </a:lnSpc>
              <a:spcAft>
                <a:spcPts val="800"/>
              </a:spcAft>
            </a:pPr>
            <a:r>
              <a:rPr lang="en-US" sz="1200" b="0" i="0" dirty="0">
                <a:solidFill>
                  <a:srgbClr val="444444"/>
                </a:solidFill>
                <a:effectLst/>
                <a:latin typeface="+mn-lt"/>
              </a:rPr>
              <a:t>Flexfuel technology allows you to run on either petrol or E85 </a:t>
            </a:r>
            <a:r>
              <a:rPr lang="en-US" sz="1200" b="0" i="0" dirty="0" err="1">
                <a:solidFill>
                  <a:srgbClr val="444444"/>
                </a:solidFill>
                <a:effectLst/>
                <a:latin typeface="+mn-lt"/>
              </a:rPr>
              <a:t>superethanol</a:t>
            </a:r>
            <a:r>
              <a:rPr lang="en-US" sz="1200" b="0" i="0" dirty="0">
                <a:solidFill>
                  <a:srgbClr val="444444"/>
                </a:solidFill>
                <a:effectLst/>
                <a:latin typeface="+mn-lt"/>
              </a:rPr>
              <a:t>, or a mixture of the two. </a:t>
            </a:r>
            <a:r>
              <a:rPr lang="en-US" sz="1200" dirty="0">
                <a:solidFill>
                  <a:srgbClr val="444444"/>
                </a:solidFill>
                <a:latin typeface="+mn-lt"/>
              </a:rPr>
              <a:t> </a:t>
            </a:r>
            <a:r>
              <a:rPr lang="en-US" sz="1200" b="0" i="0" dirty="0">
                <a:solidFill>
                  <a:srgbClr val="444444"/>
                </a:solidFill>
                <a:effectLst/>
                <a:latin typeface="+mn-lt"/>
              </a:rPr>
              <a:t>A flexfuel vehicle may also be called a flexfuel vehicle or a flexfuel vehicle (FFV).</a:t>
            </a:r>
            <a:endParaRPr lang="fr-FR" sz="1200" u="none" strike="noStrike" baseline="0" dirty="0">
              <a:solidFill>
                <a:srgbClr val="444444"/>
              </a:solidFill>
              <a:latin typeface="+mn-lt"/>
            </a:endParaRPr>
          </a:p>
          <a:p>
            <a:pPr>
              <a:lnSpc>
                <a:spcPct val="107000"/>
              </a:lnSpc>
              <a:spcAft>
                <a:spcPts val="800"/>
              </a:spcAft>
            </a:pPr>
            <a:r>
              <a:rPr lang="en-US" sz="1200" b="0" i="0" u="none" strike="noStrike" baseline="0" dirty="0">
                <a:solidFill>
                  <a:srgbClr val="000000"/>
                </a:solidFill>
                <a:latin typeface="+mn-lt"/>
              </a:rPr>
              <a:t>The </a:t>
            </a:r>
            <a:r>
              <a:rPr lang="en-US" sz="1200" dirty="0">
                <a:solidFill>
                  <a:srgbClr val="000000"/>
                </a:solidFill>
                <a:latin typeface="+mn-lt"/>
              </a:rPr>
              <a:t>f</a:t>
            </a:r>
            <a:r>
              <a:rPr lang="en-US" sz="1200" b="0" i="0" u="none" strike="noStrike" baseline="0" dirty="0">
                <a:solidFill>
                  <a:srgbClr val="000000"/>
                </a:solidFill>
                <a:latin typeface="+mn-lt"/>
              </a:rPr>
              <a:t>lexfuel solution considerably improves vehicle performance, with a quieter engine and, above all, a real reduction in fuel consumption. For drivers who are concerned about the environment, their wallets or both! The flexfuel solution is your solution.</a:t>
            </a:r>
          </a:p>
          <a:p>
            <a:pPr>
              <a:lnSpc>
                <a:spcPct val="107000"/>
              </a:lnSpc>
              <a:spcAft>
                <a:spcPts val="800"/>
              </a:spcAft>
            </a:pPr>
            <a:r>
              <a:rPr lang="en-US" sz="1200" dirty="0">
                <a:solidFill>
                  <a:srgbClr val="000000"/>
                </a:solidFill>
                <a:effectLst/>
                <a:latin typeface="+mn-lt"/>
                <a:ea typeface="Calibri" panose="020F0502020204030204" pitchFamily="34" charset="0"/>
                <a:cs typeface="Arial" panose="020B0604020202020204" pitchFamily="34" charset="0"/>
              </a:rPr>
              <a:t>For more information about installing this technology, recommend you consult a Point S expert !</a:t>
            </a:r>
            <a:endParaRPr lang="en-GB" sz="1200" dirty="0">
              <a:solidFill>
                <a:schemeClr val="tx1"/>
              </a:solidFill>
              <a:effectLst/>
              <a:latin typeface="+mn-lt"/>
              <a:ea typeface="Calibri" panose="020F0502020204030204" pitchFamily="34" charset="0"/>
              <a:cs typeface="Arial" panose="020B0604020202020204" pitchFamily="34" charset="0"/>
            </a:endParaRPr>
          </a:p>
        </p:txBody>
      </p:sp>
      <p:pic>
        <p:nvPicPr>
          <p:cNvPr id="7" name="Image 6" descr="Une image contenant véhicule, Véhicule terrestre, ciel, roue&#10;&#10;Description générée automatiquement">
            <a:extLst>
              <a:ext uri="{FF2B5EF4-FFF2-40B4-BE49-F238E27FC236}">
                <a16:creationId xmlns:a16="http://schemas.microsoft.com/office/drawing/2014/main" id="{E6A6352E-DAB0-7AF0-5ED6-17F8E95F2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964" y="2504907"/>
            <a:ext cx="3814059" cy="2966490"/>
          </a:xfrm>
          <a:prstGeom prst="rect">
            <a:avLst/>
          </a:prstGeom>
        </p:spPr>
      </p:pic>
    </p:spTree>
    <p:extLst>
      <p:ext uri="{BB962C8B-B14F-4D97-AF65-F5344CB8AC3E}">
        <p14:creationId xmlns:p14="http://schemas.microsoft.com/office/powerpoint/2010/main" val="1091532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A79F9EF-06E5-E27B-90AD-8F8D195FAC3C}"/>
              </a:ext>
            </a:extLst>
          </p:cNvPr>
          <p:cNvSpPr>
            <a:spLocks noGrp="1"/>
          </p:cNvSpPr>
          <p:nvPr>
            <p:ph type="body" sz="quarter" idx="14"/>
          </p:nvPr>
        </p:nvSpPr>
        <p:spPr>
          <a:xfrm>
            <a:off x="745098" y="460728"/>
            <a:ext cx="10499779" cy="925876"/>
          </a:xfrm>
        </p:spPr>
        <p:txBody>
          <a:bodyPr>
            <a:noAutofit/>
          </a:bodyPr>
          <a:lstStyle/>
          <a:p>
            <a:r>
              <a:rPr lang="en-US" sz="3200" dirty="0">
                <a:solidFill>
                  <a:schemeClr val="accent1">
                    <a:lumMod val="75000"/>
                  </a:schemeClr>
                </a:solidFill>
              </a:rPr>
              <a:t>Don't compromise on your driving safety! </a:t>
            </a:r>
            <a:endParaRPr lang="fr-FR" sz="3200" dirty="0">
              <a:solidFill>
                <a:schemeClr val="accent1">
                  <a:lumMod val="75000"/>
                </a:schemeClr>
              </a:solidFill>
            </a:endParaRPr>
          </a:p>
          <a:p>
            <a:endParaRPr lang="fr-FR" sz="2400" dirty="0">
              <a:solidFill>
                <a:schemeClr val="accent1">
                  <a:lumMod val="75000"/>
                </a:schemeClr>
              </a:solidFill>
            </a:endParaRPr>
          </a:p>
        </p:txBody>
      </p:sp>
      <p:sp>
        <p:nvSpPr>
          <p:cNvPr id="10" name="Espace réservé du texte 9">
            <a:extLst>
              <a:ext uri="{FF2B5EF4-FFF2-40B4-BE49-F238E27FC236}">
                <a16:creationId xmlns:a16="http://schemas.microsoft.com/office/drawing/2014/main" id="{550D7094-B8F8-24CB-DF4A-4D907337DB3F}"/>
              </a:ext>
            </a:extLst>
          </p:cNvPr>
          <p:cNvSpPr>
            <a:spLocks noGrp="1"/>
          </p:cNvSpPr>
          <p:nvPr>
            <p:ph type="body" sz="quarter" idx="18"/>
          </p:nvPr>
        </p:nvSpPr>
        <p:spPr/>
        <p:txBody>
          <a:bodyPr>
            <a:noAutofit/>
          </a:bodyPr>
          <a:lstStyle/>
          <a:p>
            <a:r>
              <a:rPr lang="en-US" sz="1200" dirty="0">
                <a:solidFill>
                  <a:schemeClr val="accent1">
                    <a:lumMod val="75000"/>
                  </a:schemeClr>
                </a:solidFill>
              </a:rPr>
              <a:t>Don't compromise on your driving safety! </a:t>
            </a:r>
            <a:endParaRPr lang="fr-FR" sz="1200" dirty="0">
              <a:solidFill>
                <a:schemeClr val="accent1">
                  <a:lumMod val="75000"/>
                </a:schemeClr>
              </a:solidFill>
            </a:endParaRPr>
          </a:p>
          <a:p>
            <a:r>
              <a:rPr lang="en-US" sz="1200" b="0" dirty="0">
                <a:solidFill>
                  <a:schemeClr val="tx1"/>
                </a:solidFill>
              </a:rPr>
              <a:t>When it comes to tyres, don't underestimate the importance of choice!</a:t>
            </a:r>
          </a:p>
          <a:p>
            <a:r>
              <a:rPr lang="en-US" sz="1200" b="0" dirty="0">
                <a:solidFill>
                  <a:schemeClr val="tx1"/>
                </a:solidFill>
              </a:rPr>
              <a:t>- Premium tyres are much more than just black rubber. They provide safety, reliability, and superior performance. Think about rolling resistance, grip on dry/wet roads, noise, braking, road holding, comfort, and durability. Investing in road safety comes at a cost, but it's worth it.</a:t>
            </a:r>
          </a:p>
          <a:p>
            <a:r>
              <a:rPr lang="en-US" sz="1200" b="0" dirty="0">
                <a:solidFill>
                  <a:schemeClr val="tx1"/>
                </a:solidFill>
              </a:rPr>
              <a:t>- Quality tyres offer an excellent value for money. A solid option without the premium </a:t>
            </a:r>
            <a:r>
              <a:rPr lang="en-US" sz="1200" b="0" dirty="0" err="1">
                <a:solidFill>
                  <a:schemeClr val="tx1"/>
                </a:solidFill>
              </a:rPr>
              <a:t>tyre</a:t>
            </a:r>
            <a:r>
              <a:rPr lang="en-US" sz="1200" b="0" dirty="0">
                <a:solidFill>
                  <a:schemeClr val="tx1"/>
                </a:solidFill>
              </a:rPr>
              <a:t> costs.</a:t>
            </a:r>
          </a:p>
          <a:p>
            <a:r>
              <a:rPr lang="en-US" sz="1200" b="0" dirty="0">
                <a:solidFill>
                  <a:schemeClr val="tx1"/>
                </a:solidFill>
              </a:rPr>
              <a:t>- Budget tyres are economical but less technologically advanced. Perfect for occasional use without emptying your wallet.</a:t>
            </a:r>
          </a:p>
          <a:p>
            <a:r>
              <a:rPr lang="en-US" sz="1200" b="0" dirty="0">
                <a:solidFill>
                  <a:schemeClr val="tx1"/>
                </a:solidFill>
              </a:rPr>
              <a:t>Choose carefully because tyres make a difference on the road!  #Tyrespremium #QualityTyres #BudgetTyres</a:t>
            </a:r>
          </a:p>
          <a:p>
            <a:endParaRPr lang="fr-FR" sz="1200" dirty="0"/>
          </a:p>
        </p:txBody>
      </p:sp>
      <p:pic>
        <p:nvPicPr>
          <p:cNvPr id="5" name="Image 4" descr="Une image contenant pneu, hiver, plein air, Pièce auto&#10;&#10;Description générée automatiquement">
            <a:extLst>
              <a:ext uri="{FF2B5EF4-FFF2-40B4-BE49-F238E27FC236}">
                <a16:creationId xmlns:a16="http://schemas.microsoft.com/office/drawing/2014/main" id="{65E86B5D-ED15-0B43-027D-5729BCF02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2208" y="1964737"/>
            <a:ext cx="3765248" cy="2928526"/>
          </a:xfrm>
          <a:prstGeom prst="rect">
            <a:avLst/>
          </a:prstGeom>
        </p:spPr>
      </p:pic>
    </p:spTree>
    <p:extLst>
      <p:ext uri="{BB962C8B-B14F-4D97-AF65-F5344CB8AC3E}">
        <p14:creationId xmlns:p14="http://schemas.microsoft.com/office/powerpoint/2010/main" val="1560843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43A40F0-DA34-9033-B752-0BDD240C9397}"/>
              </a:ext>
            </a:extLst>
          </p:cNvPr>
          <p:cNvSpPr>
            <a:spLocks noGrp="1"/>
          </p:cNvSpPr>
          <p:nvPr>
            <p:ph type="body" sz="quarter" idx="14"/>
          </p:nvPr>
        </p:nvSpPr>
        <p:spPr/>
        <p:txBody>
          <a:bodyPr>
            <a:normAutofit fontScale="55000" lnSpcReduction="20000"/>
          </a:bodyPr>
          <a:lstStyle/>
          <a:p>
            <a:pPr>
              <a:lnSpc>
                <a:spcPct val="120000"/>
              </a:lnSpc>
            </a:pPr>
            <a:r>
              <a:rPr lang="en-GB" dirty="0"/>
              <a:t>How to make the posts? </a:t>
            </a:r>
          </a:p>
          <a:p>
            <a:pPr>
              <a:lnSpc>
                <a:spcPct val="120000"/>
              </a:lnSpc>
            </a:pPr>
            <a:r>
              <a:rPr lang="en-GB" dirty="0"/>
              <a:t>3 pillars for efficient communication</a:t>
            </a:r>
            <a:endParaRPr lang="fr-FR" dirty="0"/>
          </a:p>
        </p:txBody>
      </p:sp>
      <p:sp>
        <p:nvSpPr>
          <p:cNvPr id="9" name="ZoneTexte 8">
            <a:extLst>
              <a:ext uri="{FF2B5EF4-FFF2-40B4-BE49-F238E27FC236}">
                <a16:creationId xmlns:a16="http://schemas.microsoft.com/office/drawing/2014/main" id="{9DCE3D38-7686-69B4-E67E-8AA6B653A547}"/>
              </a:ext>
            </a:extLst>
          </p:cNvPr>
          <p:cNvSpPr txBox="1"/>
          <p:nvPr/>
        </p:nvSpPr>
        <p:spPr>
          <a:xfrm>
            <a:off x="3895345" y="1731916"/>
            <a:ext cx="5626852" cy="2862322"/>
          </a:xfrm>
          <a:prstGeom prst="rect">
            <a:avLst/>
          </a:prstGeom>
          <a:noFill/>
          <a:ln w="19050">
            <a:solidFill>
              <a:srgbClr val="2CB34A"/>
            </a:solidFill>
          </a:ln>
        </p:spPr>
        <p:txBody>
          <a:bodyPr wrap="square">
            <a:spAutoFit/>
          </a:bodyPr>
          <a:lstStyle/>
          <a:p>
            <a:r>
              <a:rPr lang="en-GB" sz="1800" b="1" i="0" u="none" strike="noStrike" baseline="0" dirty="0">
                <a:solidFill>
                  <a:srgbClr val="00529C"/>
                </a:solidFill>
                <a:latin typeface="Calibri" panose="020F0502020204030204" pitchFamily="34" charset="0"/>
              </a:rPr>
              <a:t>2. VISUAL: </a:t>
            </a:r>
          </a:p>
          <a:p>
            <a:pPr marL="285750" indent="-285750">
              <a:buFont typeface="Arial" panose="020B0604020202020204" pitchFamily="34" charset="0"/>
              <a:buChar char="•"/>
            </a:pPr>
            <a:r>
              <a:rPr lang="en-GB" sz="1800" b="0" i="0" u="none" strike="noStrike" baseline="0" dirty="0">
                <a:solidFill>
                  <a:srgbClr val="00529C"/>
                </a:solidFill>
                <a:latin typeface="Calibri" panose="020F0502020204030204" pitchFamily="34" charset="0"/>
              </a:rPr>
              <a:t>It is more efficient to add a visual to your content to make your post more attractive!</a:t>
            </a:r>
          </a:p>
          <a:p>
            <a:r>
              <a:rPr lang="en-GB" sz="1800" b="0" i="0" u="none" strike="noStrike" baseline="0" dirty="0">
                <a:solidFill>
                  <a:srgbClr val="00529C"/>
                </a:solidFill>
                <a:latin typeface="Calibri" panose="020F0502020204030204" pitchFamily="34" charset="0"/>
              </a:rPr>
              <a:t>Use your visuals with on each one, </a:t>
            </a:r>
            <a:r>
              <a:rPr lang="en-GB" dirty="0">
                <a:solidFill>
                  <a:srgbClr val="00529C"/>
                </a:solidFill>
                <a:latin typeface="Calibri" panose="020F0502020204030204" pitchFamily="34" charset="0"/>
              </a:rPr>
              <a:t>bottom right corner, </a:t>
            </a:r>
            <a:r>
              <a:rPr lang="en-GB" sz="1800" b="0" i="0" u="sng" strike="noStrike" baseline="0" dirty="0">
                <a:solidFill>
                  <a:srgbClr val="00529C"/>
                </a:solidFill>
                <a:latin typeface="Calibri" panose="020F0502020204030204" pitchFamily="34" charset="0"/>
              </a:rPr>
              <a:t>No stress with Point S rounded insert</a:t>
            </a:r>
            <a:r>
              <a:rPr lang="en-GB" sz="1800" b="0" i="0" strike="noStrike" baseline="0" dirty="0">
                <a:solidFill>
                  <a:srgbClr val="00529C"/>
                </a:solidFill>
                <a:latin typeface="Calibri" panose="020F0502020204030204" pitchFamily="34" charset="0"/>
              </a:rPr>
              <a:t>.</a:t>
            </a:r>
          </a:p>
          <a:p>
            <a:r>
              <a:rPr lang="en-GB" sz="1800" b="1" i="0" u="none" strike="noStrike" baseline="0" dirty="0">
                <a:solidFill>
                  <a:srgbClr val="00529C"/>
                </a:solidFill>
                <a:latin typeface="Calibri" panose="020F0502020204030204" pitchFamily="34" charset="0"/>
              </a:rPr>
              <a:t>OR</a:t>
            </a:r>
            <a:endParaRPr lang="en-GB" sz="1800" b="0" i="0" u="none" strike="noStrike" baseline="0" dirty="0">
              <a:solidFill>
                <a:srgbClr val="00529C"/>
              </a:solidFill>
              <a:latin typeface="Calibri" panose="020F0502020204030204" pitchFamily="34" charset="0"/>
            </a:endParaRPr>
          </a:p>
          <a:p>
            <a:pPr marL="285750" indent="-285750">
              <a:buFont typeface="Arial" panose="020B0604020202020204" pitchFamily="34" charset="0"/>
              <a:buChar char="•"/>
            </a:pPr>
            <a:r>
              <a:rPr lang="en-GB" sz="1800" b="0" i="0" u="none" strike="noStrike" baseline="0" dirty="0">
                <a:solidFill>
                  <a:srgbClr val="00529C"/>
                </a:solidFill>
                <a:latin typeface="Calibri" panose="020F0502020204030204" pitchFamily="34" charset="0"/>
              </a:rPr>
              <a:t>Use one of the visual of the library (visuals sent on the link) </a:t>
            </a:r>
            <a:r>
              <a:rPr lang="en-GB" sz="1800" b="0" i="0" u="none" strike="noStrike" baseline="0" dirty="0">
                <a:solidFill>
                  <a:srgbClr val="00529C"/>
                </a:solidFill>
                <a:latin typeface="Calibri" panose="020F0502020204030204" pitchFamily="34" charset="0"/>
                <a:sym typeface="Wingdings" panose="05000000000000000000" pitchFamily="2" charset="2"/>
              </a:rPr>
              <a:t></a:t>
            </a:r>
            <a:r>
              <a:rPr lang="en-GB" sz="1800" b="0" i="0" u="none" strike="noStrike" baseline="0" dirty="0">
                <a:solidFill>
                  <a:srgbClr val="00529C"/>
                </a:solidFill>
                <a:latin typeface="Calibri" panose="020F0502020204030204" pitchFamily="34" charset="0"/>
              </a:rPr>
              <a:t> ready to post: a library with more than 50 pictures with layout ready to use + a legend to help you use it according to the theme you want</a:t>
            </a:r>
          </a:p>
        </p:txBody>
      </p:sp>
      <p:sp>
        <p:nvSpPr>
          <p:cNvPr id="11" name="ZoneTexte 10">
            <a:extLst>
              <a:ext uri="{FF2B5EF4-FFF2-40B4-BE49-F238E27FC236}">
                <a16:creationId xmlns:a16="http://schemas.microsoft.com/office/drawing/2014/main" id="{4466835F-5D79-FC7A-4ABE-D9D54950B312}"/>
              </a:ext>
            </a:extLst>
          </p:cNvPr>
          <p:cNvSpPr txBox="1"/>
          <p:nvPr/>
        </p:nvSpPr>
        <p:spPr>
          <a:xfrm>
            <a:off x="9674352" y="1731917"/>
            <a:ext cx="2414016" cy="1200329"/>
          </a:xfrm>
          <a:prstGeom prst="rect">
            <a:avLst/>
          </a:prstGeom>
          <a:noFill/>
          <a:ln w="19050">
            <a:solidFill>
              <a:srgbClr val="2CB34A"/>
            </a:solidFill>
          </a:ln>
        </p:spPr>
        <p:txBody>
          <a:bodyPr wrap="square">
            <a:spAutoFit/>
          </a:bodyPr>
          <a:lstStyle/>
          <a:p>
            <a:r>
              <a:rPr lang="en-GB" sz="1800" b="1" i="0" u="none" strike="noStrike" baseline="0" dirty="0">
                <a:solidFill>
                  <a:srgbClr val="00529C"/>
                </a:solidFill>
                <a:latin typeface="Calibri" panose="020F0502020204030204" pitchFamily="34" charset="0"/>
              </a:rPr>
              <a:t>3. LOGO</a:t>
            </a:r>
            <a:endParaRPr lang="en-GB" sz="1800" b="0" i="0" u="none" strike="noStrike" baseline="0" dirty="0">
              <a:solidFill>
                <a:srgbClr val="00529C"/>
              </a:solidFill>
              <a:latin typeface="Calibri" panose="020F0502020204030204" pitchFamily="34" charset="0"/>
            </a:endParaRPr>
          </a:p>
          <a:p>
            <a:r>
              <a:rPr lang="en-GB" sz="1800" b="0" i="0" u="none" strike="noStrike" baseline="0" dirty="0">
                <a:solidFill>
                  <a:srgbClr val="00529C"/>
                </a:solidFill>
                <a:latin typeface="Calibri" panose="020F0502020204030204" pitchFamily="34" charset="0"/>
              </a:rPr>
              <a:t>Each post should contain our network logo</a:t>
            </a:r>
            <a:endParaRPr lang="en-GB" dirty="0"/>
          </a:p>
        </p:txBody>
      </p:sp>
      <p:pic>
        <p:nvPicPr>
          <p:cNvPr id="13" name="Image 12">
            <a:extLst>
              <a:ext uri="{FF2B5EF4-FFF2-40B4-BE49-F238E27FC236}">
                <a16:creationId xmlns:a16="http://schemas.microsoft.com/office/drawing/2014/main" id="{E5287F7C-68A5-E20D-0086-D57DC619B50D}"/>
              </a:ext>
            </a:extLst>
          </p:cNvPr>
          <p:cNvPicPr>
            <a:picLocks noChangeAspect="1"/>
          </p:cNvPicPr>
          <p:nvPr/>
        </p:nvPicPr>
        <p:blipFill>
          <a:blip r:embed="rId2"/>
          <a:stretch>
            <a:fillRect/>
          </a:stretch>
        </p:blipFill>
        <p:spPr>
          <a:xfrm>
            <a:off x="3813049" y="4779288"/>
            <a:ext cx="5930447" cy="2038972"/>
          </a:xfrm>
          <a:prstGeom prst="rect">
            <a:avLst/>
          </a:prstGeom>
        </p:spPr>
      </p:pic>
      <p:sp>
        <p:nvSpPr>
          <p:cNvPr id="14" name="ZoneTexte 13">
            <a:extLst>
              <a:ext uri="{FF2B5EF4-FFF2-40B4-BE49-F238E27FC236}">
                <a16:creationId xmlns:a16="http://schemas.microsoft.com/office/drawing/2014/main" id="{8052C5E9-6147-1C3D-58C7-916190E5D64D}"/>
              </a:ext>
            </a:extLst>
          </p:cNvPr>
          <p:cNvSpPr txBox="1"/>
          <p:nvPr/>
        </p:nvSpPr>
        <p:spPr>
          <a:xfrm>
            <a:off x="193653" y="1731917"/>
            <a:ext cx="3399940" cy="3693319"/>
          </a:xfrm>
          <a:prstGeom prst="rect">
            <a:avLst/>
          </a:prstGeom>
          <a:noFill/>
          <a:ln w="19050">
            <a:solidFill>
              <a:srgbClr val="2CB34A"/>
            </a:solidFill>
          </a:ln>
        </p:spPr>
        <p:txBody>
          <a:bodyPr wrap="square">
            <a:spAutoFit/>
          </a:bodyPr>
          <a:lstStyle/>
          <a:p>
            <a:r>
              <a:rPr lang="en-GB" sz="1800" b="1" i="0" u="none" strike="noStrike" baseline="0" dirty="0">
                <a:solidFill>
                  <a:srgbClr val="00529C"/>
                </a:solidFill>
                <a:latin typeface="Calibri" panose="020F0502020204030204" pitchFamily="34" charset="0"/>
              </a:rPr>
              <a:t>1. CONTENT:</a:t>
            </a:r>
          </a:p>
          <a:p>
            <a:pPr marL="285750" indent="-285750">
              <a:buFont typeface="Arial" panose="020B0604020202020204" pitchFamily="34" charset="0"/>
              <a:buChar char="•"/>
            </a:pPr>
            <a:r>
              <a:rPr lang="en-GB" sz="1800" i="0" u="none" strike="noStrike" baseline="0" dirty="0">
                <a:solidFill>
                  <a:srgbClr val="00529C"/>
                </a:solidFill>
                <a:latin typeface="Calibri" panose="020F0502020204030204" pitchFamily="34" charset="0"/>
              </a:rPr>
              <a:t>Use your own content (about brand, network, services, products)</a:t>
            </a:r>
          </a:p>
          <a:p>
            <a:r>
              <a:rPr lang="en-GB" sz="1800" b="1" i="0" u="none" strike="noStrike" baseline="0" dirty="0">
                <a:solidFill>
                  <a:srgbClr val="00529C"/>
                </a:solidFill>
                <a:latin typeface="Calibri" panose="020F0502020204030204" pitchFamily="34" charset="0"/>
              </a:rPr>
              <a:t>OR/AND</a:t>
            </a:r>
          </a:p>
          <a:p>
            <a:pPr marL="285750" indent="-285750">
              <a:buFont typeface="Arial" panose="020B0604020202020204" pitchFamily="34" charset="0"/>
              <a:buChar char="•"/>
            </a:pPr>
            <a:r>
              <a:rPr lang="en-GB" sz="1800" i="0" u="none" strike="noStrike" baseline="0" dirty="0">
                <a:solidFill>
                  <a:srgbClr val="00529C"/>
                </a:solidFill>
                <a:latin typeface="Calibri" panose="020F0502020204030204" pitchFamily="34" charset="0"/>
              </a:rPr>
              <a:t>Use the posts suggestions we prepared for you (</a:t>
            </a:r>
            <a:r>
              <a:rPr lang="en-GB" dirty="0">
                <a:solidFill>
                  <a:srgbClr val="00529C"/>
                </a:solidFill>
                <a:latin typeface="Calibri" panose="020F0502020204030204" pitchFamily="34" charset="0"/>
              </a:rPr>
              <a:t>s</a:t>
            </a:r>
            <a:r>
              <a:rPr lang="en-GB" sz="1800" i="0" u="none" strike="noStrike" baseline="0" dirty="0">
                <a:solidFill>
                  <a:srgbClr val="00529C"/>
                </a:solidFill>
                <a:latin typeface="Calibri" panose="020F0502020204030204" pitchFamily="34" charset="0"/>
              </a:rPr>
              <a:t>ee all the next slides). We've prepared a selection of ideas for publications on various themes, so all you have to do is translate them and adapt them to your market, if necessary. </a:t>
            </a:r>
          </a:p>
        </p:txBody>
      </p:sp>
    </p:spTree>
    <p:extLst>
      <p:ext uri="{BB962C8B-B14F-4D97-AF65-F5344CB8AC3E}">
        <p14:creationId xmlns:p14="http://schemas.microsoft.com/office/powerpoint/2010/main" val="516479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A79F9EF-06E5-E27B-90AD-8F8D195FAC3C}"/>
              </a:ext>
            </a:extLst>
          </p:cNvPr>
          <p:cNvSpPr>
            <a:spLocks noGrp="1"/>
          </p:cNvSpPr>
          <p:nvPr>
            <p:ph type="body" sz="quarter" idx="14"/>
          </p:nvPr>
        </p:nvSpPr>
        <p:spPr>
          <a:xfrm>
            <a:off x="654682" y="626868"/>
            <a:ext cx="10499779" cy="925876"/>
          </a:xfrm>
        </p:spPr>
        <p:txBody>
          <a:bodyPr>
            <a:noAutofit/>
          </a:bodyPr>
          <a:lstStyle/>
          <a:p>
            <a:r>
              <a:rPr lang="fr-FR" sz="3200" dirty="0">
                <a:solidFill>
                  <a:schemeClr val="accent1">
                    <a:lumMod val="75000"/>
                  </a:schemeClr>
                </a:solidFill>
              </a:rPr>
              <a:t>Road </a:t>
            </a:r>
            <a:r>
              <a:rPr lang="fr-FR" sz="3200" dirty="0" err="1">
                <a:solidFill>
                  <a:schemeClr val="accent1">
                    <a:lumMod val="75000"/>
                  </a:schemeClr>
                </a:solidFill>
              </a:rPr>
              <a:t>safety</a:t>
            </a:r>
            <a:r>
              <a:rPr lang="fr-FR" sz="3200" dirty="0">
                <a:solidFill>
                  <a:schemeClr val="accent1">
                    <a:lumMod val="75000"/>
                  </a:schemeClr>
                </a:solidFill>
              </a:rPr>
              <a:t> </a:t>
            </a:r>
            <a:r>
              <a:rPr lang="fr-FR" sz="3200" dirty="0"/>
              <a:t>(Option 1)</a:t>
            </a:r>
          </a:p>
          <a:p>
            <a:endParaRPr lang="fr-FR" sz="2400" dirty="0">
              <a:solidFill>
                <a:schemeClr val="accent1">
                  <a:lumMod val="75000"/>
                </a:schemeClr>
              </a:solidFill>
            </a:endParaRPr>
          </a:p>
        </p:txBody>
      </p:sp>
      <p:sp>
        <p:nvSpPr>
          <p:cNvPr id="10" name="Espace réservé du texte 9">
            <a:extLst>
              <a:ext uri="{FF2B5EF4-FFF2-40B4-BE49-F238E27FC236}">
                <a16:creationId xmlns:a16="http://schemas.microsoft.com/office/drawing/2014/main" id="{550D7094-B8F8-24CB-DF4A-4D907337DB3F}"/>
              </a:ext>
            </a:extLst>
          </p:cNvPr>
          <p:cNvSpPr>
            <a:spLocks noGrp="1"/>
          </p:cNvSpPr>
          <p:nvPr>
            <p:ph type="body" sz="quarter" idx="18"/>
          </p:nvPr>
        </p:nvSpPr>
        <p:spPr>
          <a:xfrm>
            <a:off x="745097" y="1740171"/>
            <a:ext cx="5014679" cy="307704"/>
          </a:xfrm>
        </p:spPr>
        <p:txBody>
          <a:bodyPr>
            <a:noAutofit/>
          </a:bodyPr>
          <a:lstStyle/>
          <a:p>
            <a:pPr algn="just"/>
            <a:r>
              <a:rPr lang="en-US" sz="1200" dirty="0">
                <a:solidFill>
                  <a:schemeClr val="tx1"/>
                </a:solidFill>
              </a:rPr>
              <a:t>Road safety</a:t>
            </a:r>
          </a:p>
          <a:p>
            <a:pPr algn="just"/>
            <a:r>
              <a:rPr lang="en-US" sz="1200" b="0" dirty="0">
                <a:solidFill>
                  <a:schemeClr val="tx1"/>
                </a:solidFill>
              </a:rPr>
              <a:t>1. Adopt the right driving position: For optimal control of your vehicle, make sure you have a comfortable driving position that allows natural access to the pedals and steering wheel. Adjusting your mirrors is also crucial for maximum responsiveness.</a:t>
            </a:r>
          </a:p>
          <a:p>
            <a:pPr algn="just"/>
            <a:r>
              <a:rPr lang="en-US" sz="1200" b="0" dirty="0">
                <a:solidFill>
                  <a:schemeClr val="tx1"/>
                </a:solidFill>
              </a:rPr>
              <a:t>2. Regularly maintain your vehicle: Small imperfections can lead to significant problems. Ensure your vehicle remains in good condition by conducting regular checks.</a:t>
            </a:r>
          </a:p>
          <a:p>
            <a:pPr algn="just"/>
            <a:r>
              <a:rPr lang="en-US" sz="1200" b="0" dirty="0">
                <a:solidFill>
                  <a:schemeClr val="tx1"/>
                </a:solidFill>
              </a:rPr>
              <a:t>3. Respect safety distances: Maintain a minimum of 3 seconds of distance from the vehicle in front of you to prevent collisions in emergencies.</a:t>
            </a:r>
          </a:p>
          <a:p>
            <a:pPr algn="just"/>
            <a:r>
              <a:rPr lang="en-US" sz="1200" b="0" dirty="0">
                <a:solidFill>
                  <a:schemeClr val="tx1"/>
                </a:solidFill>
              </a:rPr>
              <a:t>4. Be careful at night and in rainy weather: Nighttime driving presents additional challenges in terms of visibility and fatigue. Take breaks if necessary. And stay vigilant in rainy weather, as your vehicle may lose grip.</a:t>
            </a:r>
          </a:p>
          <a:p>
            <a:pPr algn="just"/>
            <a:r>
              <a:rPr lang="en-US" sz="1200" b="0" dirty="0">
                <a:solidFill>
                  <a:schemeClr val="tx1"/>
                </a:solidFill>
              </a:rPr>
              <a:t>5. Know your blind spots: Blind spots are hazardous areas that every driver must monitor. Be especially vigilant when changing lanes or direction.</a:t>
            </a:r>
          </a:p>
          <a:p>
            <a:pPr algn="just"/>
            <a:r>
              <a:rPr lang="en-US" sz="1200" b="0" dirty="0">
                <a:solidFill>
                  <a:schemeClr val="tx1"/>
                </a:solidFill>
              </a:rPr>
              <a:t>Road safety begins with responsible driving habits. Share these tips with your friends to contribute to safer roads!</a:t>
            </a:r>
          </a:p>
          <a:p>
            <a:r>
              <a:rPr lang="en-US" sz="1200" b="0" dirty="0">
                <a:solidFill>
                  <a:schemeClr val="tx1"/>
                </a:solidFill>
              </a:rPr>
              <a:t>#SafeDriving #RoadSafety</a:t>
            </a:r>
            <a:endParaRPr lang="fr-FR" sz="1200" b="0" dirty="0">
              <a:solidFill>
                <a:schemeClr val="tx1"/>
              </a:solidFill>
            </a:endParaRPr>
          </a:p>
          <a:p>
            <a:endParaRPr lang="fr-FR" sz="1200" dirty="0"/>
          </a:p>
        </p:txBody>
      </p:sp>
      <p:pic>
        <p:nvPicPr>
          <p:cNvPr id="5" name="Image 4" descr="Une image contenant véhicule, ciel, Véhicule terrestre, voiture&#10;&#10;Description générée automatiquement">
            <a:extLst>
              <a:ext uri="{FF2B5EF4-FFF2-40B4-BE49-F238E27FC236}">
                <a16:creationId xmlns:a16="http://schemas.microsoft.com/office/drawing/2014/main" id="{BE66E2A7-6099-F726-160F-85655D0E4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294" y="1652236"/>
            <a:ext cx="3876017" cy="3014680"/>
          </a:xfrm>
          <a:prstGeom prst="rect">
            <a:avLst/>
          </a:prstGeom>
        </p:spPr>
      </p:pic>
    </p:spTree>
    <p:extLst>
      <p:ext uri="{BB962C8B-B14F-4D97-AF65-F5344CB8AC3E}">
        <p14:creationId xmlns:p14="http://schemas.microsoft.com/office/powerpoint/2010/main" val="323583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A79F9EF-06E5-E27B-90AD-8F8D195FAC3C}"/>
              </a:ext>
            </a:extLst>
          </p:cNvPr>
          <p:cNvSpPr>
            <a:spLocks noGrp="1"/>
          </p:cNvSpPr>
          <p:nvPr>
            <p:ph type="body" sz="quarter" idx="14"/>
          </p:nvPr>
        </p:nvSpPr>
        <p:spPr>
          <a:xfrm>
            <a:off x="745098" y="776997"/>
            <a:ext cx="10499779" cy="925876"/>
          </a:xfrm>
        </p:spPr>
        <p:txBody>
          <a:bodyPr>
            <a:noAutofit/>
          </a:bodyPr>
          <a:lstStyle/>
          <a:p>
            <a:r>
              <a:rPr lang="fr-FR" sz="3200" dirty="0">
                <a:solidFill>
                  <a:schemeClr val="accent1">
                    <a:lumMod val="75000"/>
                  </a:schemeClr>
                </a:solidFill>
              </a:rPr>
              <a:t>Road </a:t>
            </a:r>
            <a:r>
              <a:rPr lang="fr-FR" sz="3200" dirty="0" err="1">
                <a:solidFill>
                  <a:schemeClr val="accent1">
                    <a:lumMod val="75000"/>
                  </a:schemeClr>
                </a:solidFill>
              </a:rPr>
              <a:t>safety</a:t>
            </a:r>
            <a:r>
              <a:rPr lang="fr-FR" sz="3200" dirty="0">
                <a:solidFill>
                  <a:schemeClr val="accent1">
                    <a:lumMod val="75000"/>
                  </a:schemeClr>
                </a:solidFill>
              </a:rPr>
              <a:t> </a:t>
            </a:r>
          </a:p>
          <a:p>
            <a:r>
              <a:rPr lang="fr-FR" sz="3200" dirty="0"/>
              <a:t>(Option 2 : </a:t>
            </a:r>
            <a:r>
              <a:rPr lang="en-US" sz="3200" dirty="0"/>
              <a:t>one post per day for 5 days</a:t>
            </a:r>
            <a:r>
              <a:rPr lang="fr-FR" sz="3200" dirty="0"/>
              <a:t>)</a:t>
            </a:r>
          </a:p>
          <a:p>
            <a:endParaRPr lang="fr-FR" sz="2400" dirty="0">
              <a:solidFill>
                <a:schemeClr val="accent1">
                  <a:lumMod val="75000"/>
                </a:schemeClr>
              </a:solidFill>
            </a:endParaRPr>
          </a:p>
        </p:txBody>
      </p:sp>
      <p:sp>
        <p:nvSpPr>
          <p:cNvPr id="10" name="Espace réservé du texte 9">
            <a:extLst>
              <a:ext uri="{FF2B5EF4-FFF2-40B4-BE49-F238E27FC236}">
                <a16:creationId xmlns:a16="http://schemas.microsoft.com/office/drawing/2014/main" id="{550D7094-B8F8-24CB-DF4A-4D907337DB3F}"/>
              </a:ext>
            </a:extLst>
          </p:cNvPr>
          <p:cNvSpPr>
            <a:spLocks noGrp="1"/>
          </p:cNvSpPr>
          <p:nvPr>
            <p:ph type="body" sz="quarter" idx="18"/>
          </p:nvPr>
        </p:nvSpPr>
        <p:spPr>
          <a:xfrm>
            <a:off x="1018474" y="2305779"/>
            <a:ext cx="4090853" cy="307704"/>
          </a:xfrm>
        </p:spPr>
        <p:txBody>
          <a:bodyPr>
            <a:noAutofit/>
          </a:bodyPr>
          <a:lstStyle/>
          <a:p>
            <a:pPr algn="just"/>
            <a:r>
              <a:rPr lang="en-US" sz="1200" dirty="0">
                <a:solidFill>
                  <a:schemeClr val="tx1"/>
                </a:solidFill>
              </a:rPr>
              <a:t>Day 1 : Road safety</a:t>
            </a:r>
          </a:p>
          <a:p>
            <a:pPr algn="just"/>
            <a:r>
              <a:rPr lang="en-US" sz="1200" b="0" dirty="0">
                <a:solidFill>
                  <a:schemeClr val="tx1"/>
                </a:solidFill>
              </a:rPr>
              <a:t>Adopt the right driving position: For optimal control of your vehicle, make sure you have a comfortable driving position that allows natural access to the pedals and steering wheel. Adjusting your mirrors is also crucial for maximum responsiveness.</a:t>
            </a:r>
          </a:p>
          <a:p>
            <a:pPr algn="just"/>
            <a:r>
              <a:rPr lang="en-US" sz="1200" b="0" dirty="0">
                <a:solidFill>
                  <a:schemeClr val="tx1"/>
                </a:solidFill>
              </a:rPr>
              <a:t>Road safety begins with responsible driving habits. Share these tips with your friends to contribute to safer roads!</a:t>
            </a:r>
          </a:p>
          <a:p>
            <a:r>
              <a:rPr lang="en-US" sz="1200" b="0" dirty="0">
                <a:solidFill>
                  <a:schemeClr val="tx1"/>
                </a:solidFill>
              </a:rPr>
              <a:t>#SafeDriving #RoadSafety</a:t>
            </a:r>
            <a:endParaRPr lang="fr-FR" sz="1200" b="0" dirty="0">
              <a:solidFill>
                <a:schemeClr val="tx1"/>
              </a:solidFill>
            </a:endParaRPr>
          </a:p>
          <a:p>
            <a:endParaRPr lang="fr-FR" sz="1200" dirty="0"/>
          </a:p>
        </p:txBody>
      </p:sp>
      <p:pic>
        <p:nvPicPr>
          <p:cNvPr id="2" name="Image 1" descr="Une image contenant Véhicule terrestre, véhicule, roue, voiture&#10;&#10;Description générée automatiquement">
            <a:extLst>
              <a:ext uri="{FF2B5EF4-FFF2-40B4-BE49-F238E27FC236}">
                <a16:creationId xmlns:a16="http://schemas.microsoft.com/office/drawing/2014/main" id="{022F5DAB-74D5-185F-6D21-ABBC3F53A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512" y="1964710"/>
            <a:ext cx="3393455" cy="2639354"/>
          </a:xfrm>
          <a:prstGeom prst="rect">
            <a:avLst/>
          </a:prstGeom>
        </p:spPr>
      </p:pic>
    </p:spTree>
    <p:extLst>
      <p:ext uri="{BB962C8B-B14F-4D97-AF65-F5344CB8AC3E}">
        <p14:creationId xmlns:p14="http://schemas.microsoft.com/office/powerpoint/2010/main" val="1240325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550D7094-B8F8-24CB-DF4A-4D907337DB3F}"/>
              </a:ext>
            </a:extLst>
          </p:cNvPr>
          <p:cNvSpPr>
            <a:spLocks noGrp="1"/>
          </p:cNvSpPr>
          <p:nvPr>
            <p:ph type="body" sz="quarter" idx="14"/>
          </p:nvPr>
        </p:nvSpPr>
        <p:spPr>
          <a:xfrm>
            <a:off x="1098939" y="3795900"/>
            <a:ext cx="4317096" cy="925876"/>
          </a:xfrm>
        </p:spPr>
        <p:txBody>
          <a:bodyPr>
            <a:noAutofit/>
          </a:bodyPr>
          <a:lstStyle/>
          <a:p>
            <a:pPr algn="just">
              <a:lnSpc>
                <a:spcPct val="150000"/>
              </a:lnSpc>
            </a:pPr>
            <a:r>
              <a:rPr lang="en-US" sz="1200" dirty="0">
                <a:solidFill>
                  <a:schemeClr val="tx1"/>
                </a:solidFill>
              </a:rPr>
              <a:t>Day 2 : Road safety</a:t>
            </a:r>
          </a:p>
          <a:p>
            <a:pPr algn="just">
              <a:lnSpc>
                <a:spcPct val="150000"/>
              </a:lnSpc>
            </a:pPr>
            <a:r>
              <a:rPr lang="en-US" sz="1200" b="0" dirty="0">
                <a:solidFill>
                  <a:schemeClr val="tx1"/>
                </a:solidFill>
              </a:rPr>
              <a:t>Regularly maintain your vehicle: Small imperfections can lead to significant problems. Ensure your vehicle remains in good condition by conducting regular checks.</a:t>
            </a:r>
          </a:p>
          <a:p>
            <a:pPr algn="just">
              <a:lnSpc>
                <a:spcPct val="150000"/>
              </a:lnSpc>
            </a:pPr>
            <a:r>
              <a:rPr lang="en-US" sz="1200" b="0" dirty="0">
                <a:solidFill>
                  <a:schemeClr val="tx1"/>
                </a:solidFill>
              </a:rPr>
              <a:t>Road safety begins with responsible driving habits. Share these tips with your friends to contribute to safer roads! #SafeDriving #RoadSafety</a:t>
            </a:r>
            <a:endParaRPr lang="fr-FR" sz="1200" b="0" dirty="0">
              <a:solidFill>
                <a:schemeClr val="tx1"/>
              </a:solidFill>
            </a:endParaRPr>
          </a:p>
          <a:p>
            <a:pPr algn="just"/>
            <a:endParaRPr lang="en-US" sz="1200" dirty="0"/>
          </a:p>
        </p:txBody>
      </p:sp>
      <p:sp>
        <p:nvSpPr>
          <p:cNvPr id="2" name="Espace réservé du texte 8">
            <a:extLst>
              <a:ext uri="{FF2B5EF4-FFF2-40B4-BE49-F238E27FC236}">
                <a16:creationId xmlns:a16="http://schemas.microsoft.com/office/drawing/2014/main" id="{D08B4C28-7B23-9663-354C-45394C18D5FC}"/>
              </a:ext>
            </a:extLst>
          </p:cNvPr>
          <p:cNvSpPr txBox="1">
            <a:spLocks/>
          </p:cNvSpPr>
          <p:nvPr/>
        </p:nvSpPr>
        <p:spPr>
          <a:xfrm>
            <a:off x="745098" y="192972"/>
            <a:ext cx="9341877" cy="30770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000" b="1" i="0" kern="1200">
                <a:solidFill>
                  <a:srgbClr val="2CB34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solidFill>
                  <a:schemeClr val="accent1">
                    <a:lumMod val="75000"/>
                  </a:schemeClr>
                </a:solidFill>
              </a:rPr>
              <a:t>Road </a:t>
            </a:r>
            <a:r>
              <a:rPr lang="fr-FR" sz="3200" dirty="0" err="1">
                <a:solidFill>
                  <a:schemeClr val="accent1">
                    <a:lumMod val="75000"/>
                  </a:schemeClr>
                </a:solidFill>
              </a:rPr>
              <a:t>safety</a:t>
            </a:r>
            <a:endParaRPr lang="fr-FR" sz="3200" dirty="0">
              <a:solidFill>
                <a:schemeClr val="accent1">
                  <a:lumMod val="75000"/>
                </a:schemeClr>
              </a:solidFill>
            </a:endParaRPr>
          </a:p>
          <a:p>
            <a:r>
              <a:rPr lang="fr-FR" sz="3200" dirty="0"/>
              <a:t>(Option 2 : </a:t>
            </a:r>
            <a:r>
              <a:rPr lang="en-US" sz="3200" dirty="0"/>
              <a:t>one post per day for 5 days</a:t>
            </a:r>
            <a:r>
              <a:rPr lang="fr-FR" sz="3200" dirty="0"/>
              <a:t>)</a:t>
            </a:r>
          </a:p>
          <a:p>
            <a:endParaRPr lang="fr-FR" sz="2400" dirty="0">
              <a:solidFill>
                <a:schemeClr val="accent1">
                  <a:lumMod val="75000"/>
                </a:schemeClr>
              </a:solidFill>
            </a:endParaRPr>
          </a:p>
        </p:txBody>
      </p:sp>
      <p:pic>
        <p:nvPicPr>
          <p:cNvPr id="8" name="Image 7" descr="Une image contenant véhicule, Véhicule terrestre, roue, voiture&#10;&#10;Description générée automatiquement">
            <a:extLst>
              <a:ext uri="{FF2B5EF4-FFF2-40B4-BE49-F238E27FC236}">
                <a16:creationId xmlns:a16="http://schemas.microsoft.com/office/drawing/2014/main" id="{E3F7CF21-6032-B85E-6242-988A12350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966" y="2155077"/>
            <a:ext cx="3663648" cy="2849504"/>
          </a:xfrm>
          <a:prstGeom prst="rect">
            <a:avLst/>
          </a:prstGeom>
        </p:spPr>
      </p:pic>
    </p:spTree>
    <p:extLst>
      <p:ext uri="{BB962C8B-B14F-4D97-AF65-F5344CB8AC3E}">
        <p14:creationId xmlns:p14="http://schemas.microsoft.com/office/powerpoint/2010/main" val="288559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FE99620C-BCDB-5199-61A2-C03700D6CC70}"/>
              </a:ext>
            </a:extLst>
          </p:cNvPr>
          <p:cNvSpPr txBox="1">
            <a:spLocks/>
          </p:cNvSpPr>
          <p:nvPr/>
        </p:nvSpPr>
        <p:spPr>
          <a:xfrm>
            <a:off x="745096" y="199863"/>
            <a:ext cx="9341877" cy="30770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000" b="1" i="0" kern="1200">
                <a:solidFill>
                  <a:srgbClr val="2CB34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solidFill>
                  <a:schemeClr val="accent1">
                    <a:lumMod val="75000"/>
                  </a:schemeClr>
                </a:solidFill>
              </a:rPr>
              <a:t>Road </a:t>
            </a:r>
            <a:r>
              <a:rPr lang="fr-FR" sz="3200" dirty="0" err="1">
                <a:solidFill>
                  <a:schemeClr val="accent1">
                    <a:lumMod val="75000"/>
                  </a:schemeClr>
                </a:solidFill>
              </a:rPr>
              <a:t>safety</a:t>
            </a:r>
            <a:endParaRPr lang="fr-FR" sz="3200" dirty="0">
              <a:solidFill>
                <a:schemeClr val="accent1">
                  <a:lumMod val="75000"/>
                </a:schemeClr>
              </a:solidFill>
            </a:endParaRPr>
          </a:p>
          <a:p>
            <a:r>
              <a:rPr lang="fr-FR" sz="3200" dirty="0"/>
              <a:t>(Option 2 : </a:t>
            </a:r>
            <a:r>
              <a:rPr lang="en-US" sz="3200" dirty="0"/>
              <a:t>one post per day for 5 days</a:t>
            </a:r>
            <a:r>
              <a:rPr lang="fr-FR" sz="3200" dirty="0"/>
              <a:t>)</a:t>
            </a:r>
          </a:p>
          <a:p>
            <a:endParaRPr lang="fr-FR" sz="2400" dirty="0">
              <a:solidFill>
                <a:schemeClr val="accent1">
                  <a:lumMod val="75000"/>
                </a:schemeClr>
              </a:solidFill>
            </a:endParaRPr>
          </a:p>
        </p:txBody>
      </p:sp>
      <p:sp>
        <p:nvSpPr>
          <p:cNvPr id="5" name="Espace réservé du texte 9">
            <a:extLst>
              <a:ext uri="{FF2B5EF4-FFF2-40B4-BE49-F238E27FC236}">
                <a16:creationId xmlns:a16="http://schemas.microsoft.com/office/drawing/2014/main" id="{ED917DF9-A2FB-A846-412E-BAD44639B206}"/>
              </a:ext>
            </a:extLst>
          </p:cNvPr>
          <p:cNvSpPr txBox="1">
            <a:spLocks/>
          </p:cNvSpPr>
          <p:nvPr/>
        </p:nvSpPr>
        <p:spPr>
          <a:xfrm>
            <a:off x="1028560" y="2749821"/>
            <a:ext cx="4826364" cy="134137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200" b="1" dirty="0"/>
              <a:t>Day 3 : Road safety</a:t>
            </a:r>
          </a:p>
          <a:p>
            <a:pPr algn="just"/>
            <a:r>
              <a:rPr lang="en-US" sz="1200" dirty="0"/>
              <a:t>Respect safety distances: Maintain a minimum of 3 seconds of distance from the vehicle in front of you to prevent collisions in emergencies.</a:t>
            </a:r>
          </a:p>
          <a:p>
            <a:pPr algn="just"/>
            <a:r>
              <a:rPr lang="en-US" sz="1200" dirty="0"/>
              <a:t>Road safety begins with responsible driving habits. Share these tips with your friends to contribute to safer roads!</a:t>
            </a:r>
          </a:p>
          <a:p>
            <a:r>
              <a:rPr lang="en-US" sz="1200" dirty="0"/>
              <a:t>#SafeDriving #RoadSafety</a:t>
            </a:r>
            <a:endParaRPr lang="fr-FR" sz="1200" dirty="0"/>
          </a:p>
          <a:p>
            <a:pPr algn="just"/>
            <a:endParaRPr lang="en-US" sz="1200" dirty="0"/>
          </a:p>
        </p:txBody>
      </p:sp>
      <p:pic>
        <p:nvPicPr>
          <p:cNvPr id="7" name="Image 6" descr="Une image contenant véhicule, ciel, nuage, Véhicule terrestre&#10;&#10;Description générée automatiquement">
            <a:extLst>
              <a:ext uri="{FF2B5EF4-FFF2-40B4-BE49-F238E27FC236}">
                <a16:creationId xmlns:a16="http://schemas.microsoft.com/office/drawing/2014/main" id="{856311C1-406E-E10C-A333-B1A474116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5757" y="2423605"/>
            <a:ext cx="3814059" cy="2966491"/>
          </a:xfrm>
          <a:prstGeom prst="rect">
            <a:avLst/>
          </a:prstGeom>
        </p:spPr>
      </p:pic>
    </p:spTree>
    <p:extLst>
      <p:ext uri="{BB962C8B-B14F-4D97-AF65-F5344CB8AC3E}">
        <p14:creationId xmlns:p14="http://schemas.microsoft.com/office/powerpoint/2010/main" val="2273048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550D7094-B8F8-24CB-DF4A-4D907337DB3F}"/>
              </a:ext>
            </a:extLst>
          </p:cNvPr>
          <p:cNvSpPr>
            <a:spLocks noGrp="1"/>
          </p:cNvSpPr>
          <p:nvPr>
            <p:ph type="body" sz="quarter" idx="14"/>
          </p:nvPr>
        </p:nvSpPr>
        <p:spPr>
          <a:xfrm>
            <a:off x="669682" y="3819526"/>
            <a:ext cx="5249890" cy="925876"/>
          </a:xfrm>
        </p:spPr>
        <p:txBody>
          <a:bodyPr>
            <a:noAutofit/>
          </a:bodyPr>
          <a:lstStyle/>
          <a:p>
            <a:r>
              <a:rPr lang="en-US" sz="1200" dirty="0">
                <a:solidFill>
                  <a:schemeClr val="tx1"/>
                </a:solidFill>
              </a:rPr>
              <a:t>Day 4 : </a:t>
            </a:r>
            <a:r>
              <a:rPr lang="fr-FR" sz="1200" dirty="0">
                <a:solidFill>
                  <a:schemeClr val="accent1">
                    <a:lumMod val="75000"/>
                  </a:schemeClr>
                </a:solidFill>
              </a:rPr>
              <a:t>Road </a:t>
            </a:r>
            <a:r>
              <a:rPr lang="fr-FR" sz="1200" dirty="0" err="1">
                <a:solidFill>
                  <a:schemeClr val="accent1">
                    <a:lumMod val="75000"/>
                  </a:schemeClr>
                </a:solidFill>
              </a:rPr>
              <a:t>safety</a:t>
            </a:r>
            <a:endParaRPr lang="fr-FR" sz="1200" dirty="0">
              <a:solidFill>
                <a:schemeClr val="accent1">
                  <a:lumMod val="75000"/>
                </a:schemeClr>
              </a:solidFill>
            </a:endParaRPr>
          </a:p>
          <a:p>
            <a:pPr algn="just">
              <a:lnSpc>
                <a:spcPct val="150000"/>
              </a:lnSpc>
            </a:pPr>
            <a:r>
              <a:rPr lang="en-US" sz="1200" b="0" dirty="0">
                <a:solidFill>
                  <a:schemeClr val="tx1"/>
                </a:solidFill>
              </a:rPr>
              <a:t>Be careful at night and in rainy weather: Nighttime driving presents additional challenges in terms of visibility and fatigue. Take breaks if necessary. And stay vigilant in rainy weather, as your vehicle may lose grip.</a:t>
            </a:r>
          </a:p>
          <a:p>
            <a:pPr algn="just">
              <a:lnSpc>
                <a:spcPct val="150000"/>
              </a:lnSpc>
            </a:pPr>
            <a:r>
              <a:rPr lang="en-US" sz="1200" b="0" dirty="0">
                <a:solidFill>
                  <a:schemeClr val="tx1"/>
                </a:solidFill>
              </a:rPr>
              <a:t>Road safety begins with responsible driving habits. Share these tips with your friends to contribute to safer roads!</a:t>
            </a:r>
          </a:p>
          <a:p>
            <a:pPr>
              <a:lnSpc>
                <a:spcPct val="150000"/>
              </a:lnSpc>
            </a:pPr>
            <a:r>
              <a:rPr lang="en-US" sz="1200" b="0" dirty="0">
                <a:solidFill>
                  <a:schemeClr val="tx1"/>
                </a:solidFill>
              </a:rPr>
              <a:t>#SafeDriving #RoadSafety</a:t>
            </a:r>
            <a:endParaRPr lang="fr-FR" sz="1200" b="0" dirty="0">
              <a:solidFill>
                <a:schemeClr val="tx1"/>
              </a:solidFill>
            </a:endParaRPr>
          </a:p>
          <a:p>
            <a:pPr algn="just"/>
            <a:endParaRPr lang="en-US" sz="1200" dirty="0"/>
          </a:p>
        </p:txBody>
      </p:sp>
      <p:sp>
        <p:nvSpPr>
          <p:cNvPr id="2" name="Espace réservé du texte 8">
            <a:extLst>
              <a:ext uri="{FF2B5EF4-FFF2-40B4-BE49-F238E27FC236}">
                <a16:creationId xmlns:a16="http://schemas.microsoft.com/office/drawing/2014/main" id="{5986E493-8856-6310-C9EC-E33867E219CF}"/>
              </a:ext>
            </a:extLst>
          </p:cNvPr>
          <p:cNvSpPr txBox="1">
            <a:spLocks/>
          </p:cNvSpPr>
          <p:nvPr/>
        </p:nvSpPr>
        <p:spPr>
          <a:xfrm>
            <a:off x="669682" y="147215"/>
            <a:ext cx="9341877" cy="30770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000" b="1" i="0" kern="1200">
                <a:solidFill>
                  <a:srgbClr val="2CB34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solidFill>
                  <a:schemeClr val="accent1">
                    <a:lumMod val="75000"/>
                  </a:schemeClr>
                </a:solidFill>
              </a:rPr>
              <a:t>Road </a:t>
            </a:r>
            <a:r>
              <a:rPr lang="fr-FR" sz="3200" dirty="0" err="1">
                <a:solidFill>
                  <a:schemeClr val="accent1">
                    <a:lumMod val="75000"/>
                  </a:schemeClr>
                </a:solidFill>
              </a:rPr>
              <a:t>safety</a:t>
            </a:r>
            <a:endParaRPr lang="fr-FR" sz="3200" dirty="0">
              <a:solidFill>
                <a:schemeClr val="accent1">
                  <a:lumMod val="75000"/>
                </a:schemeClr>
              </a:solidFill>
            </a:endParaRPr>
          </a:p>
          <a:p>
            <a:r>
              <a:rPr lang="fr-FR" sz="3200" dirty="0"/>
              <a:t>(Option 2 : </a:t>
            </a:r>
            <a:r>
              <a:rPr lang="en-US" sz="3200" dirty="0"/>
              <a:t>one post per day for 5 days</a:t>
            </a:r>
            <a:r>
              <a:rPr lang="fr-FR" sz="3200" dirty="0"/>
              <a:t>)</a:t>
            </a:r>
          </a:p>
          <a:p>
            <a:endParaRPr lang="fr-FR" sz="2400" dirty="0">
              <a:solidFill>
                <a:schemeClr val="accent1">
                  <a:lumMod val="75000"/>
                </a:schemeClr>
              </a:solidFill>
            </a:endParaRPr>
          </a:p>
        </p:txBody>
      </p:sp>
      <p:pic>
        <p:nvPicPr>
          <p:cNvPr id="7" name="Image 6" descr="Une image contenant véhicule, texte, Véhicule terrestre, voiture&#10;&#10;Description générée automatiquement">
            <a:extLst>
              <a:ext uri="{FF2B5EF4-FFF2-40B4-BE49-F238E27FC236}">
                <a16:creationId xmlns:a16="http://schemas.microsoft.com/office/drawing/2014/main" id="{BAC0814E-EFB9-F5FA-7190-80EF22A66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721" y="1950300"/>
            <a:ext cx="3802372" cy="2957400"/>
          </a:xfrm>
          <a:prstGeom prst="rect">
            <a:avLst/>
          </a:prstGeom>
        </p:spPr>
      </p:pic>
    </p:spTree>
    <p:extLst>
      <p:ext uri="{BB962C8B-B14F-4D97-AF65-F5344CB8AC3E}">
        <p14:creationId xmlns:p14="http://schemas.microsoft.com/office/powerpoint/2010/main" val="77372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550D7094-B8F8-24CB-DF4A-4D907337DB3F}"/>
              </a:ext>
            </a:extLst>
          </p:cNvPr>
          <p:cNvSpPr>
            <a:spLocks noGrp="1"/>
          </p:cNvSpPr>
          <p:nvPr>
            <p:ph type="body" sz="quarter" idx="14"/>
          </p:nvPr>
        </p:nvSpPr>
        <p:spPr>
          <a:xfrm>
            <a:off x="843218" y="3809394"/>
            <a:ext cx="4869425" cy="925876"/>
          </a:xfrm>
        </p:spPr>
        <p:txBody>
          <a:bodyPr>
            <a:noAutofit/>
          </a:bodyPr>
          <a:lstStyle/>
          <a:p>
            <a:pPr algn="just">
              <a:lnSpc>
                <a:spcPct val="150000"/>
              </a:lnSpc>
            </a:pPr>
            <a:r>
              <a:rPr lang="en-US" sz="1200" dirty="0">
                <a:solidFill>
                  <a:schemeClr val="tx1"/>
                </a:solidFill>
              </a:rPr>
              <a:t>Day 5 : Road safety</a:t>
            </a:r>
          </a:p>
          <a:p>
            <a:pPr algn="just">
              <a:lnSpc>
                <a:spcPct val="150000"/>
              </a:lnSpc>
            </a:pPr>
            <a:r>
              <a:rPr lang="en-US" sz="1200" b="0" dirty="0">
                <a:solidFill>
                  <a:schemeClr val="tx1"/>
                </a:solidFill>
              </a:rPr>
              <a:t>Know your blind spots: Blind spots are hazardous areas that every driver must monitor. Be especially vigilant when changing lanes or direction.</a:t>
            </a:r>
          </a:p>
          <a:p>
            <a:pPr algn="just">
              <a:lnSpc>
                <a:spcPct val="150000"/>
              </a:lnSpc>
            </a:pPr>
            <a:r>
              <a:rPr lang="en-US" sz="1200" b="0" dirty="0">
                <a:solidFill>
                  <a:schemeClr val="tx1"/>
                </a:solidFill>
              </a:rPr>
              <a:t>Road safety begins with responsible driving habits. Share these tips with your friends to contribute to safer roads!</a:t>
            </a:r>
          </a:p>
          <a:p>
            <a:pPr>
              <a:lnSpc>
                <a:spcPct val="150000"/>
              </a:lnSpc>
            </a:pPr>
            <a:r>
              <a:rPr lang="en-US" sz="1200" b="0" dirty="0">
                <a:solidFill>
                  <a:schemeClr val="tx1"/>
                </a:solidFill>
              </a:rPr>
              <a:t>#SafeDriving #RoadSafety</a:t>
            </a:r>
            <a:endParaRPr lang="fr-FR" sz="1200" b="0" dirty="0">
              <a:solidFill>
                <a:schemeClr val="tx1"/>
              </a:solidFill>
            </a:endParaRPr>
          </a:p>
          <a:p>
            <a:pPr algn="just"/>
            <a:endParaRPr lang="en-US" sz="1200" dirty="0"/>
          </a:p>
        </p:txBody>
      </p:sp>
      <p:sp>
        <p:nvSpPr>
          <p:cNvPr id="2" name="Espace réservé du texte 8">
            <a:extLst>
              <a:ext uri="{FF2B5EF4-FFF2-40B4-BE49-F238E27FC236}">
                <a16:creationId xmlns:a16="http://schemas.microsoft.com/office/drawing/2014/main" id="{BF559A32-BB59-DD1E-92CA-1A5F642AB344}"/>
              </a:ext>
            </a:extLst>
          </p:cNvPr>
          <p:cNvSpPr txBox="1">
            <a:spLocks/>
          </p:cNvSpPr>
          <p:nvPr/>
        </p:nvSpPr>
        <p:spPr>
          <a:xfrm>
            <a:off x="664109" y="174041"/>
            <a:ext cx="9341877" cy="30770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000" b="1" i="0" kern="1200">
                <a:solidFill>
                  <a:srgbClr val="2CB34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solidFill>
                  <a:schemeClr val="accent1">
                    <a:lumMod val="75000"/>
                  </a:schemeClr>
                </a:solidFill>
              </a:rPr>
              <a:t>Road </a:t>
            </a:r>
            <a:r>
              <a:rPr lang="fr-FR" sz="3200" dirty="0" err="1">
                <a:solidFill>
                  <a:schemeClr val="accent1">
                    <a:lumMod val="75000"/>
                  </a:schemeClr>
                </a:solidFill>
              </a:rPr>
              <a:t>safety</a:t>
            </a:r>
            <a:endParaRPr lang="fr-FR" sz="3200" dirty="0">
              <a:solidFill>
                <a:schemeClr val="accent1">
                  <a:lumMod val="75000"/>
                </a:schemeClr>
              </a:solidFill>
            </a:endParaRPr>
          </a:p>
          <a:p>
            <a:r>
              <a:rPr lang="fr-FR" sz="3200" dirty="0"/>
              <a:t>(Option 2 : </a:t>
            </a:r>
            <a:r>
              <a:rPr lang="en-US" sz="3200" dirty="0"/>
              <a:t>one post per day for 5 days</a:t>
            </a:r>
            <a:r>
              <a:rPr lang="fr-FR" sz="3200" dirty="0"/>
              <a:t>)</a:t>
            </a:r>
          </a:p>
          <a:p>
            <a:endParaRPr lang="fr-FR" sz="2400" dirty="0">
              <a:solidFill>
                <a:schemeClr val="accent1">
                  <a:lumMod val="75000"/>
                </a:schemeClr>
              </a:solidFill>
            </a:endParaRPr>
          </a:p>
        </p:txBody>
      </p:sp>
      <p:pic>
        <p:nvPicPr>
          <p:cNvPr id="7" name="Image 6" descr="Une image contenant texte, véhicule, Véhicule terrestre, Conception automobile&#10;&#10;Description générée automatiquement">
            <a:extLst>
              <a:ext uri="{FF2B5EF4-FFF2-40B4-BE49-F238E27FC236}">
                <a16:creationId xmlns:a16="http://schemas.microsoft.com/office/drawing/2014/main" id="{246B0612-3D23-A8FB-3232-00946AF96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2867" y="2019286"/>
            <a:ext cx="3853440" cy="2997120"/>
          </a:xfrm>
          <a:prstGeom prst="rect">
            <a:avLst/>
          </a:prstGeom>
        </p:spPr>
      </p:pic>
    </p:spTree>
    <p:extLst>
      <p:ext uri="{BB962C8B-B14F-4D97-AF65-F5344CB8AC3E}">
        <p14:creationId xmlns:p14="http://schemas.microsoft.com/office/powerpoint/2010/main" val="2755650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A79F9EF-06E5-E27B-90AD-8F8D195FAC3C}"/>
              </a:ext>
            </a:extLst>
          </p:cNvPr>
          <p:cNvSpPr>
            <a:spLocks noGrp="1"/>
          </p:cNvSpPr>
          <p:nvPr>
            <p:ph type="body" sz="quarter" idx="14"/>
          </p:nvPr>
        </p:nvSpPr>
        <p:spPr/>
        <p:txBody>
          <a:bodyPr>
            <a:noAutofit/>
          </a:bodyPr>
          <a:lstStyle/>
          <a:p>
            <a:r>
              <a:rPr lang="fr-FR" sz="3200" dirty="0">
                <a:solidFill>
                  <a:schemeClr val="accent1">
                    <a:lumMod val="75000"/>
                  </a:schemeClr>
                </a:solidFill>
              </a:rPr>
              <a:t>Road </a:t>
            </a:r>
            <a:r>
              <a:rPr lang="fr-FR" sz="3200" dirty="0" err="1">
                <a:solidFill>
                  <a:schemeClr val="accent1">
                    <a:lumMod val="75000"/>
                  </a:schemeClr>
                </a:solidFill>
              </a:rPr>
              <a:t>safety</a:t>
            </a:r>
            <a:endParaRPr lang="fr-FR" sz="2400" dirty="0">
              <a:solidFill>
                <a:schemeClr val="accent1">
                  <a:lumMod val="75000"/>
                </a:schemeClr>
              </a:solidFill>
            </a:endParaRPr>
          </a:p>
        </p:txBody>
      </p:sp>
      <p:sp>
        <p:nvSpPr>
          <p:cNvPr id="10" name="Espace réservé du texte 9">
            <a:extLst>
              <a:ext uri="{FF2B5EF4-FFF2-40B4-BE49-F238E27FC236}">
                <a16:creationId xmlns:a16="http://schemas.microsoft.com/office/drawing/2014/main" id="{550D7094-B8F8-24CB-DF4A-4D907337DB3F}"/>
              </a:ext>
            </a:extLst>
          </p:cNvPr>
          <p:cNvSpPr>
            <a:spLocks noGrp="1"/>
          </p:cNvSpPr>
          <p:nvPr>
            <p:ph type="body" sz="quarter" idx="18"/>
          </p:nvPr>
        </p:nvSpPr>
        <p:spPr>
          <a:xfrm>
            <a:off x="886499" y="2021853"/>
            <a:ext cx="4892131" cy="307704"/>
          </a:xfrm>
        </p:spPr>
        <p:txBody>
          <a:bodyPr>
            <a:noAutofit/>
          </a:bodyPr>
          <a:lstStyle/>
          <a:p>
            <a:r>
              <a:rPr lang="en-US" sz="1200" dirty="0">
                <a:solidFill>
                  <a:schemeClr val="tx1"/>
                </a:solidFill>
              </a:rPr>
              <a:t>Road safety</a:t>
            </a:r>
          </a:p>
          <a:p>
            <a:r>
              <a:rPr lang="en-US" sz="1200" b="0" dirty="0">
                <a:solidFill>
                  <a:schemeClr val="tx1"/>
                </a:solidFill>
              </a:rPr>
              <a:t>An under-inflated </a:t>
            </a:r>
            <a:r>
              <a:rPr lang="en-US" sz="1200" b="0" dirty="0" err="1">
                <a:solidFill>
                  <a:schemeClr val="tx1"/>
                </a:solidFill>
              </a:rPr>
              <a:t>tyre</a:t>
            </a:r>
            <a:r>
              <a:rPr lang="en-US" sz="1200" b="0" dirty="0">
                <a:solidFill>
                  <a:schemeClr val="tx1"/>
                </a:solidFill>
              </a:rPr>
              <a:t> loses its precision and might increase aquaplaning risks.</a:t>
            </a:r>
          </a:p>
          <a:p>
            <a:pPr marL="285750" indent="-285750">
              <a:buFontTx/>
              <a:buChar char="-"/>
            </a:pPr>
            <a:r>
              <a:rPr lang="en-US" sz="1200" b="0" dirty="0">
                <a:solidFill>
                  <a:schemeClr val="tx1"/>
                </a:solidFill>
              </a:rPr>
              <a:t>Breaking distance is increased: a under inflated </a:t>
            </a:r>
            <a:r>
              <a:rPr lang="en-US" sz="1200" b="0" dirty="0" err="1">
                <a:solidFill>
                  <a:schemeClr val="tx1"/>
                </a:solidFill>
              </a:rPr>
              <a:t>tyre</a:t>
            </a:r>
            <a:r>
              <a:rPr lang="en-US" sz="1200" b="0" dirty="0">
                <a:solidFill>
                  <a:schemeClr val="tx1"/>
                </a:solidFill>
              </a:rPr>
              <a:t> can lead to a braking distance of up to 10 meters more than the same </a:t>
            </a:r>
            <a:r>
              <a:rPr lang="en-US" sz="1200" b="0" dirty="0" err="1">
                <a:solidFill>
                  <a:schemeClr val="tx1"/>
                </a:solidFill>
              </a:rPr>
              <a:t>tyre</a:t>
            </a:r>
            <a:r>
              <a:rPr lang="en-US" sz="1200" b="0" dirty="0">
                <a:solidFill>
                  <a:schemeClr val="tx1"/>
                </a:solidFill>
              </a:rPr>
              <a:t> properly inflated.</a:t>
            </a:r>
          </a:p>
          <a:p>
            <a:pPr marL="285750" indent="-285750">
              <a:buFontTx/>
              <a:buChar char="-"/>
            </a:pPr>
            <a:r>
              <a:rPr lang="en-US" sz="1200" b="0" dirty="0">
                <a:solidFill>
                  <a:schemeClr val="tx1"/>
                </a:solidFill>
              </a:rPr>
              <a:t>Decrease in longevity, a </a:t>
            </a:r>
            <a:r>
              <a:rPr lang="en-US" sz="1200" b="0" dirty="0" err="1">
                <a:solidFill>
                  <a:schemeClr val="tx1"/>
                </a:solidFill>
              </a:rPr>
              <a:t>tyre</a:t>
            </a:r>
            <a:r>
              <a:rPr lang="en-US" sz="1200" b="0" dirty="0">
                <a:solidFill>
                  <a:schemeClr val="tx1"/>
                </a:solidFill>
              </a:rPr>
              <a:t> under inflated loses about 20% less kilometer's performances.</a:t>
            </a:r>
          </a:p>
          <a:p>
            <a:pPr marL="285750" indent="-285750">
              <a:buFontTx/>
              <a:buChar char="-"/>
            </a:pPr>
            <a:r>
              <a:rPr lang="en-US" sz="1200" b="0" dirty="0">
                <a:solidFill>
                  <a:schemeClr val="tx1"/>
                </a:solidFill>
              </a:rPr>
              <a:t>Increased fuel consumption.</a:t>
            </a:r>
          </a:p>
          <a:p>
            <a:pPr marL="285750" indent="-285750">
              <a:buFontTx/>
              <a:buChar char="-"/>
            </a:pPr>
            <a:r>
              <a:rPr lang="en-US" sz="1200" b="0" dirty="0">
                <a:solidFill>
                  <a:schemeClr val="tx1"/>
                </a:solidFill>
              </a:rPr>
              <a:t>Risk of </a:t>
            </a:r>
            <a:r>
              <a:rPr lang="en-US" sz="1200" b="0" dirty="0" err="1">
                <a:solidFill>
                  <a:schemeClr val="tx1"/>
                </a:solidFill>
              </a:rPr>
              <a:t>tyre</a:t>
            </a:r>
            <a:r>
              <a:rPr lang="en-US" sz="1200" b="0" dirty="0">
                <a:solidFill>
                  <a:schemeClr val="tx1"/>
                </a:solidFill>
              </a:rPr>
              <a:t> explosion.</a:t>
            </a:r>
          </a:p>
          <a:p>
            <a:pPr marL="285750" indent="-285750">
              <a:buFontTx/>
              <a:buChar char="-"/>
            </a:pPr>
            <a:endParaRPr lang="en-US" sz="1200" b="0" dirty="0">
              <a:solidFill>
                <a:schemeClr val="tx1"/>
              </a:solidFill>
            </a:endParaRPr>
          </a:p>
          <a:p>
            <a:pPr algn="just"/>
            <a:r>
              <a:rPr lang="en-US" sz="1200" b="0" dirty="0">
                <a:solidFill>
                  <a:schemeClr val="tx1"/>
                </a:solidFill>
              </a:rPr>
              <a:t>Don’t hesitate to ask your Point S point of sale for more information!</a:t>
            </a:r>
            <a:endParaRPr lang="fr-FR" sz="1200" b="0" dirty="0">
              <a:solidFill>
                <a:schemeClr val="tx1"/>
              </a:solidFill>
            </a:endParaRPr>
          </a:p>
          <a:p>
            <a:endParaRPr lang="fr-FR" sz="1200" dirty="0"/>
          </a:p>
        </p:txBody>
      </p:sp>
      <p:pic>
        <p:nvPicPr>
          <p:cNvPr id="5" name="Image 4" descr="Une image contenant pneu, personne, Pièce auto, Caoutchouc synthétique&#10;&#10;Description générée automatiquement">
            <a:extLst>
              <a:ext uri="{FF2B5EF4-FFF2-40B4-BE49-F238E27FC236}">
                <a16:creationId xmlns:a16="http://schemas.microsoft.com/office/drawing/2014/main" id="{386C852E-4A7D-DB5C-618C-F03232232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988" y="2047875"/>
            <a:ext cx="3835325" cy="2983030"/>
          </a:xfrm>
          <a:prstGeom prst="rect">
            <a:avLst/>
          </a:prstGeom>
        </p:spPr>
      </p:pic>
    </p:spTree>
    <p:extLst>
      <p:ext uri="{BB962C8B-B14F-4D97-AF65-F5344CB8AC3E}">
        <p14:creationId xmlns:p14="http://schemas.microsoft.com/office/powerpoint/2010/main" val="3979976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9810DA-855D-788F-F5FA-AA976A15BB93}"/>
              </a:ext>
            </a:extLst>
          </p:cNvPr>
          <p:cNvSpPr/>
          <p:nvPr/>
        </p:nvSpPr>
        <p:spPr>
          <a:xfrm>
            <a:off x="561975" y="1000125"/>
            <a:ext cx="1409700" cy="8786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Graphique, cercle, graphisme, Caractère coloré&#10;&#10;Description générée automatiquement">
            <a:extLst>
              <a:ext uri="{FF2B5EF4-FFF2-40B4-BE49-F238E27FC236}">
                <a16:creationId xmlns:a16="http://schemas.microsoft.com/office/drawing/2014/main" id="{42F28CC0-03D8-A0DE-1A8E-C94E8F94FB0F}"/>
              </a:ext>
            </a:extLst>
          </p:cNvPr>
          <p:cNvPicPr/>
          <p:nvPr/>
        </p:nvPicPr>
        <p:blipFill>
          <a:blip r:embed="rId2">
            <a:alphaModFix amt="5000"/>
            <a:extLst>
              <a:ext uri="{28A0092B-C50C-407E-A947-70E740481C1C}">
                <a14:useLocalDpi xmlns:a14="http://schemas.microsoft.com/office/drawing/2010/main" val="0"/>
              </a:ext>
            </a:extLst>
          </a:blip>
          <a:stretch>
            <a:fillRect/>
          </a:stretch>
        </p:blipFill>
        <p:spPr>
          <a:xfrm>
            <a:off x="2484112" y="414522"/>
            <a:ext cx="7223775" cy="6028956"/>
          </a:xfrm>
          <a:prstGeom prst="rect">
            <a:avLst/>
          </a:prstGeom>
        </p:spPr>
      </p:pic>
      <p:sp>
        <p:nvSpPr>
          <p:cNvPr id="5" name="Espace réservé du texte 2">
            <a:extLst>
              <a:ext uri="{FF2B5EF4-FFF2-40B4-BE49-F238E27FC236}">
                <a16:creationId xmlns:a16="http://schemas.microsoft.com/office/drawing/2014/main" id="{3FDE706E-B645-889E-CC19-F1F40BC769F8}"/>
              </a:ext>
            </a:extLst>
          </p:cNvPr>
          <p:cNvSpPr txBox="1">
            <a:spLocks/>
          </p:cNvSpPr>
          <p:nvPr/>
        </p:nvSpPr>
        <p:spPr>
          <a:xfrm>
            <a:off x="3819525" y="1878806"/>
            <a:ext cx="4552950" cy="3100388"/>
          </a:xfrm>
          <a:prstGeom prst="rect">
            <a:avLst/>
          </a:prstGeom>
          <a:ln>
            <a:solidFill>
              <a:srgbClr val="2CB34A"/>
            </a:solidFill>
          </a:ln>
        </p:spPr>
        <p:txBody>
          <a:bodyPr vert="horz" lIns="0" tIns="0" rIns="0" bIns="0" rtlCol="0" anchor="b" anchorCtr="0">
            <a:normAutofit fontScale="92500"/>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dirty="0"/>
              <a:t>Publication ideas for </a:t>
            </a:r>
            <a:r>
              <a:rPr lang="en-US" dirty="0">
                <a:solidFill>
                  <a:srgbClr val="2CB34A"/>
                </a:solidFill>
                <a:effectLst>
                  <a:outerShdw blurRad="38100" dist="38100" dir="2700000" algn="tl">
                    <a:srgbClr val="000000">
                      <a:alpha val="43137"/>
                    </a:srgbClr>
                  </a:outerShdw>
                </a:effectLst>
              </a:rPr>
              <a:t>PREMIUM tyres</a:t>
            </a:r>
            <a:endParaRPr lang="fr-FR" dirty="0">
              <a:solidFill>
                <a:srgbClr val="2CB34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5442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8E3FFC-FA89-3AC4-7271-9EFA4F7C85C2}"/>
              </a:ext>
            </a:extLst>
          </p:cNvPr>
          <p:cNvSpPr>
            <a:spLocks noGrp="1"/>
          </p:cNvSpPr>
          <p:nvPr>
            <p:ph type="body" sz="quarter" idx="14"/>
          </p:nvPr>
        </p:nvSpPr>
        <p:spPr/>
        <p:txBody>
          <a:bodyPr>
            <a:normAutofit/>
          </a:bodyPr>
          <a:lstStyle/>
          <a:p>
            <a:r>
              <a:rPr lang="en-IE" sz="3200" dirty="0"/>
              <a:t>Point S has tested them for you!</a:t>
            </a:r>
          </a:p>
        </p:txBody>
      </p:sp>
      <p:sp>
        <p:nvSpPr>
          <p:cNvPr id="4" name="Espace réservé du texte 3">
            <a:extLst>
              <a:ext uri="{FF2B5EF4-FFF2-40B4-BE49-F238E27FC236}">
                <a16:creationId xmlns:a16="http://schemas.microsoft.com/office/drawing/2014/main" id="{C9778CD0-7327-F760-69C2-F0DE3328A98B}"/>
              </a:ext>
            </a:extLst>
          </p:cNvPr>
          <p:cNvSpPr>
            <a:spLocks noGrp="1"/>
          </p:cNvSpPr>
          <p:nvPr>
            <p:ph type="body" sz="quarter" idx="19"/>
          </p:nvPr>
        </p:nvSpPr>
        <p:spPr>
          <a:xfrm>
            <a:off x="745097" y="2137183"/>
            <a:ext cx="6277871" cy="3754570"/>
          </a:xfrm>
        </p:spPr>
        <p:txBody>
          <a:bodyPr>
            <a:normAutofit/>
          </a:bodyPr>
          <a:lstStyle/>
          <a:p>
            <a:pPr>
              <a:lnSpc>
                <a:spcPct val="100000"/>
              </a:lnSpc>
            </a:pPr>
            <a:r>
              <a:rPr lang="en-GB" sz="1200" b="1" dirty="0"/>
              <a:t>Point S has tested them for you!</a:t>
            </a:r>
            <a:endParaRPr lang="en-GB" sz="1200" dirty="0">
              <a:effectLst/>
            </a:endParaRPr>
          </a:p>
          <a:p>
            <a:pPr rtl="0">
              <a:lnSpc>
                <a:spcPct val="100000"/>
              </a:lnSpc>
            </a:pPr>
            <a:r>
              <a:rPr lang="en-GB" sz="1200" dirty="0">
                <a:effectLst/>
              </a:rPr>
              <a:t>Point S has undertaken a unique test on the market. A completely independent test (carried out by TÜV SUD Product Service), assessing the performances of PREMIUM tyres in terms of safety and longevity.</a:t>
            </a:r>
          </a:p>
          <a:p>
            <a:pPr rtl="0">
              <a:lnSpc>
                <a:spcPct val="100000"/>
              </a:lnSpc>
            </a:pPr>
            <a:r>
              <a:rPr lang="en-GB" sz="1200" b="1" dirty="0">
                <a:effectLst/>
              </a:rPr>
              <a:t>How relevant is this test?</a:t>
            </a:r>
            <a:endParaRPr lang="en-GB" sz="1200" dirty="0">
              <a:effectLst/>
            </a:endParaRPr>
          </a:p>
          <a:p>
            <a:pPr rtl="0">
              <a:lnSpc>
                <a:spcPct val="100000"/>
              </a:lnSpc>
              <a:buFont typeface="Arial" panose="020B0604020202020204" pitchFamily="34" charset="0"/>
              <a:buChar char="•"/>
            </a:pPr>
            <a:r>
              <a:rPr lang="en-GB" sz="1200" dirty="0">
                <a:effectLst/>
              </a:rPr>
              <a:t>A car weighs on average 1400 kg, the equivalent of 350 kg per tyre</a:t>
            </a:r>
          </a:p>
          <a:p>
            <a:pPr rtl="0">
              <a:lnSpc>
                <a:spcPct val="100000"/>
              </a:lnSpc>
              <a:buFont typeface="Arial" panose="020B0604020202020204" pitchFamily="34" charset="0"/>
              <a:buChar char="•"/>
            </a:pPr>
            <a:r>
              <a:rPr lang="en-GB" sz="1200" dirty="0">
                <a:effectLst/>
              </a:rPr>
              <a:t>A car rests on a surface equivalent to a sheet of A4 paper</a:t>
            </a:r>
          </a:p>
          <a:p>
            <a:pPr rtl="0">
              <a:lnSpc>
                <a:spcPct val="100000"/>
              </a:lnSpc>
              <a:buFont typeface="Arial" panose="020B0604020202020204" pitchFamily="34" charset="0"/>
              <a:buChar char="•"/>
            </a:pPr>
            <a:r>
              <a:rPr lang="en-GB" sz="1200" dirty="0">
                <a:effectLst/>
              </a:rPr>
              <a:t>The contact surface on the ground between a tyre and the road is approximately 185cm², or the surface of a hand</a:t>
            </a:r>
          </a:p>
          <a:p>
            <a:pPr rtl="0">
              <a:lnSpc>
                <a:spcPct val="100000"/>
              </a:lnSpc>
            </a:pPr>
            <a:r>
              <a:rPr lang="en-GB" sz="1200" dirty="0">
                <a:effectLst/>
              </a:rPr>
              <a:t>Given the minimal contact surface and the significant stresses, </a:t>
            </a:r>
            <a:r>
              <a:rPr lang="en-GB" sz="1200" b="1" dirty="0">
                <a:effectLst/>
              </a:rPr>
              <a:t>the tyre must offer maximum performances</a:t>
            </a:r>
            <a:r>
              <a:rPr lang="en-GB" sz="1200" dirty="0">
                <a:effectLst/>
              </a:rPr>
              <a:t>.</a:t>
            </a:r>
          </a:p>
          <a:p>
            <a:pPr>
              <a:lnSpc>
                <a:spcPct val="100000"/>
              </a:lnSpc>
            </a:pPr>
            <a:r>
              <a:rPr lang="en-US" sz="1000" b="0" i="1" dirty="0">
                <a:solidFill>
                  <a:schemeClr val="tx1"/>
                </a:solidFill>
              </a:rPr>
              <a:t>Test requested by Point S from TÜV SÜD Product Service (independent laboratory, recognized throughout Europe): 225/40 R18 92Y. Brands tested: 5 PREMIUM vs. 3 second line vs. 3 budget. October 2023, VW Golf VIII GTD, report number 713311093-PR</a:t>
            </a:r>
          </a:p>
          <a:p>
            <a:pPr>
              <a:lnSpc>
                <a:spcPct val="100000"/>
              </a:lnSpc>
            </a:pPr>
            <a:r>
              <a:rPr lang="en-GB" sz="1200" dirty="0"/>
              <a:t>#PointS #PremiumTyres #RoadSafety</a:t>
            </a:r>
            <a:endParaRPr lang="fr-FR" sz="1200" dirty="0"/>
          </a:p>
        </p:txBody>
      </p:sp>
      <p:pic>
        <p:nvPicPr>
          <p:cNvPr id="7" name="Image 6" descr="Une image contenant texte, Appareils électroniques, ordinateur, capture d’écran&#10;&#10;Description générée automatiquement">
            <a:extLst>
              <a:ext uri="{FF2B5EF4-FFF2-40B4-BE49-F238E27FC236}">
                <a16:creationId xmlns:a16="http://schemas.microsoft.com/office/drawing/2014/main" id="{490D0AC0-F06A-B9DA-6A19-A5748FC0D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152" y="994546"/>
            <a:ext cx="2945432" cy="3751190"/>
          </a:xfrm>
          <a:prstGeom prst="rect">
            <a:avLst/>
          </a:prstGeom>
        </p:spPr>
      </p:pic>
    </p:spTree>
    <p:extLst>
      <p:ext uri="{BB962C8B-B14F-4D97-AF65-F5344CB8AC3E}">
        <p14:creationId xmlns:p14="http://schemas.microsoft.com/office/powerpoint/2010/main" val="1603402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C1A8666-FE53-1B72-26FE-7EF9D2DAA526}"/>
              </a:ext>
            </a:extLst>
          </p:cNvPr>
          <p:cNvSpPr>
            <a:spLocks noGrp="1"/>
          </p:cNvSpPr>
          <p:nvPr>
            <p:ph type="body" sz="quarter" idx="14"/>
          </p:nvPr>
        </p:nvSpPr>
        <p:spPr/>
        <p:txBody>
          <a:bodyPr>
            <a:normAutofit/>
          </a:bodyPr>
          <a:lstStyle/>
          <a:p>
            <a:r>
              <a:rPr lang="en-GB" sz="3200" dirty="0"/>
              <a:t>Point S has tested them for you!</a:t>
            </a:r>
          </a:p>
        </p:txBody>
      </p:sp>
      <p:sp>
        <p:nvSpPr>
          <p:cNvPr id="4" name="Espace réservé du texte 3">
            <a:extLst>
              <a:ext uri="{FF2B5EF4-FFF2-40B4-BE49-F238E27FC236}">
                <a16:creationId xmlns:a16="http://schemas.microsoft.com/office/drawing/2014/main" id="{8D0B2F82-3A9F-A60F-0A86-9663169A00EF}"/>
              </a:ext>
            </a:extLst>
          </p:cNvPr>
          <p:cNvSpPr>
            <a:spLocks noGrp="1"/>
          </p:cNvSpPr>
          <p:nvPr>
            <p:ph type="body" sz="quarter" idx="19"/>
          </p:nvPr>
        </p:nvSpPr>
        <p:spPr>
          <a:xfrm>
            <a:off x="745097" y="2137182"/>
            <a:ext cx="5350903" cy="3905030"/>
          </a:xfrm>
        </p:spPr>
        <p:txBody>
          <a:bodyPr>
            <a:normAutofit lnSpcReduction="10000"/>
          </a:bodyPr>
          <a:lstStyle/>
          <a:p>
            <a:pPr>
              <a:lnSpc>
                <a:spcPct val="100000"/>
              </a:lnSpc>
            </a:pPr>
            <a:r>
              <a:rPr lang="en-GB" sz="1200" b="1" dirty="0"/>
              <a:t>Point S has tested them for you!</a:t>
            </a:r>
          </a:p>
          <a:p>
            <a:pPr>
              <a:lnSpc>
                <a:spcPct val="100000"/>
              </a:lnSpc>
            </a:pPr>
            <a:r>
              <a:rPr lang="en-GB" sz="1200" dirty="0"/>
              <a:t>Have you ever compared PREMIUM tyres with others? Point S network did! Point S launched a unique test on the market, a totally independent study highlighting the performances of PREMIUM tyres in terms of safety and longevity.</a:t>
            </a:r>
          </a:p>
          <a:p>
            <a:pPr>
              <a:lnSpc>
                <a:spcPct val="100000"/>
              </a:lnSpc>
            </a:pPr>
            <a:r>
              <a:rPr lang="en-GB" sz="1200" dirty="0"/>
              <a:t>The test was conducted by the independent laboratory TÜV SÜD Product Service, recognized internationally. It compares on a key tyre </a:t>
            </a:r>
            <a:r>
              <a:rPr lang="en-GB" sz="1200" dirty="0" err="1"/>
              <a:t>dimensio</a:t>
            </a:r>
            <a:r>
              <a:rPr lang="en-GB" sz="1200" dirty="0"/>
              <a:t> brands against one another: 5 PREMIUM vs. 3 second line vs. 3 budget. The results are indisputable!</a:t>
            </a:r>
          </a:p>
          <a:p>
            <a:pPr>
              <a:lnSpc>
                <a:spcPct val="100000"/>
              </a:lnSpc>
            </a:pPr>
            <a:r>
              <a:rPr lang="en-GB" sz="1200" dirty="0"/>
              <a:t>The performances of PREMIUM tyres are clearly highlighted in this test, demonstrating the crucial importance of investing in PREMIUM tyres for your safety and that of others on the road.</a:t>
            </a:r>
          </a:p>
          <a:p>
            <a:pPr>
              <a:lnSpc>
                <a:spcPct val="100000"/>
              </a:lnSpc>
            </a:pPr>
            <a:r>
              <a:rPr lang="en-GB" sz="1200" dirty="0"/>
              <a:t>Don't compromise your safety. Choose PREMIUM tyres today!</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requested by Point S from TÜV SÜD Product Service (independent laboratory, recognized throughout Europe): 225/40 R18 92Y. Brands tested: 5 PREMIUM vs. 3 second line vs. 3 budget. October 2023, VW Golf VIII GTD, report number 713311093-PR</a:t>
            </a:r>
            <a:endParaRPr lang="en-GB" sz="1200" dirty="0"/>
          </a:p>
          <a:p>
            <a:pPr>
              <a:lnSpc>
                <a:spcPct val="100000"/>
              </a:lnSpc>
            </a:pPr>
            <a:r>
              <a:rPr lang="en-GB" sz="1200" dirty="0"/>
              <a:t>Visit a Point S centre for more information #PointS #PremiumTyres #RoadSafety</a:t>
            </a:r>
          </a:p>
          <a:p>
            <a:pPr>
              <a:lnSpc>
                <a:spcPct val="100000"/>
              </a:lnSpc>
            </a:pPr>
            <a:endParaRPr lang="fr-FR" dirty="0"/>
          </a:p>
          <a:p>
            <a:pPr>
              <a:lnSpc>
                <a:spcPct val="100000"/>
              </a:lnSpc>
            </a:pPr>
            <a:endParaRPr lang="fr-FR" dirty="0"/>
          </a:p>
          <a:p>
            <a:pPr>
              <a:lnSpc>
                <a:spcPct val="100000"/>
              </a:lnSpc>
            </a:pPr>
            <a:endParaRPr lang="en-GB" dirty="0"/>
          </a:p>
        </p:txBody>
      </p:sp>
      <p:pic>
        <p:nvPicPr>
          <p:cNvPr id="3" name="Image 2" descr="Une image contenant texte, Appareils électroniques, ordinateur, capture d’écran&#10;&#10;Description générée automatiquement">
            <a:extLst>
              <a:ext uri="{FF2B5EF4-FFF2-40B4-BE49-F238E27FC236}">
                <a16:creationId xmlns:a16="http://schemas.microsoft.com/office/drawing/2014/main" id="{DD9B13A9-49FF-27AA-F24E-CC9B886C4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152" y="1351162"/>
            <a:ext cx="2945432" cy="3751190"/>
          </a:xfrm>
          <a:prstGeom prst="rect">
            <a:avLst/>
          </a:prstGeom>
        </p:spPr>
      </p:pic>
    </p:spTree>
    <p:extLst>
      <p:ext uri="{BB962C8B-B14F-4D97-AF65-F5344CB8AC3E}">
        <p14:creationId xmlns:p14="http://schemas.microsoft.com/office/powerpoint/2010/main" val="906061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Graphique, cercle, graphisme, Caractère coloré&#10;&#10;Description générée automatiquement">
            <a:extLst>
              <a:ext uri="{FF2B5EF4-FFF2-40B4-BE49-F238E27FC236}">
                <a16:creationId xmlns:a16="http://schemas.microsoft.com/office/drawing/2014/main" id="{5C9DEC33-BA16-254D-5D5A-798DB35375AC}"/>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1743074" y="320077"/>
            <a:ext cx="7223775" cy="6028956"/>
          </a:xfrm>
          <a:prstGeom prst="rect">
            <a:avLst/>
          </a:prstGeom>
        </p:spPr>
      </p:pic>
      <p:sp>
        <p:nvSpPr>
          <p:cNvPr id="11" name="Rectangle 10">
            <a:extLst>
              <a:ext uri="{FF2B5EF4-FFF2-40B4-BE49-F238E27FC236}">
                <a16:creationId xmlns:a16="http://schemas.microsoft.com/office/drawing/2014/main" id="{587F213C-021E-AD03-D915-8167EB9821DC}"/>
              </a:ext>
            </a:extLst>
          </p:cNvPr>
          <p:cNvSpPr>
            <a:spLocks noGrp="1" noRot="1" noMove="1" noResize="1" noEditPoints="1" noAdjustHandles="1" noChangeArrowheads="1" noChangeShapeType="1"/>
          </p:cNvSpPr>
          <p:nvPr/>
        </p:nvSpPr>
        <p:spPr>
          <a:xfrm>
            <a:off x="647700" y="876300"/>
            <a:ext cx="838200" cy="781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DE5249C1-61F5-0BF0-D9EC-A04475FEA624}"/>
              </a:ext>
            </a:extLst>
          </p:cNvPr>
          <p:cNvSpPr>
            <a:spLocks noGrp="1"/>
          </p:cNvSpPr>
          <p:nvPr>
            <p:ph type="body" sz="quarter" idx="14"/>
          </p:nvPr>
        </p:nvSpPr>
        <p:spPr>
          <a:xfrm>
            <a:off x="695660" y="508967"/>
            <a:ext cx="10499779" cy="781050"/>
          </a:xfrm>
        </p:spPr>
        <p:txBody>
          <a:bodyPr/>
          <a:lstStyle/>
          <a:p>
            <a:pPr algn="ctr"/>
            <a:r>
              <a:rPr lang="fr-FR" dirty="0" err="1"/>
              <a:t>Summary</a:t>
            </a:r>
            <a:r>
              <a:rPr lang="fr-FR" dirty="0"/>
              <a:t> </a:t>
            </a:r>
          </a:p>
        </p:txBody>
      </p:sp>
      <p:sp>
        <p:nvSpPr>
          <p:cNvPr id="4" name="Espace réservé du texte 3">
            <a:extLst>
              <a:ext uri="{FF2B5EF4-FFF2-40B4-BE49-F238E27FC236}">
                <a16:creationId xmlns:a16="http://schemas.microsoft.com/office/drawing/2014/main" id="{020FB594-49FA-D095-BBE0-05279BE605BD}"/>
              </a:ext>
            </a:extLst>
          </p:cNvPr>
          <p:cNvSpPr>
            <a:spLocks noGrp="1"/>
          </p:cNvSpPr>
          <p:nvPr>
            <p:ph type="body" sz="quarter" idx="18"/>
          </p:nvPr>
        </p:nvSpPr>
        <p:spPr>
          <a:xfrm>
            <a:off x="2154799" y="2140764"/>
            <a:ext cx="3190270" cy="307704"/>
          </a:xfrm>
        </p:spPr>
        <p:txBody>
          <a:bodyPr/>
          <a:lstStyle/>
          <a:p>
            <a:r>
              <a:rPr lang="fr-FR" dirty="0"/>
              <a:t>THEME </a:t>
            </a:r>
          </a:p>
        </p:txBody>
      </p:sp>
      <p:sp>
        <p:nvSpPr>
          <p:cNvPr id="5" name="Espace réservé du texte 4">
            <a:extLst>
              <a:ext uri="{FF2B5EF4-FFF2-40B4-BE49-F238E27FC236}">
                <a16:creationId xmlns:a16="http://schemas.microsoft.com/office/drawing/2014/main" id="{268C9AC0-788F-1AB7-D2CE-77840763DB63}"/>
              </a:ext>
            </a:extLst>
          </p:cNvPr>
          <p:cNvSpPr>
            <a:spLocks noGrp="1"/>
          </p:cNvSpPr>
          <p:nvPr>
            <p:ph type="body" sz="quarter" idx="19"/>
          </p:nvPr>
        </p:nvSpPr>
        <p:spPr>
          <a:xfrm>
            <a:off x="2154799" y="2537775"/>
            <a:ext cx="3190270" cy="2115641"/>
          </a:xfrm>
        </p:spPr>
        <p:txBody>
          <a:bodyPr>
            <a:normAutofit/>
          </a:bodyPr>
          <a:lstStyle/>
          <a:p>
            <a:pPr lvl="0">
              <a:lnSpc>
                <a:spcPct val="107000"/>
              </a:lnSpc>
            </a:pPr>
            <a:r>
              <a:rPr lang="da-DK" sz="1800" kern="1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General topic</a:t>
            </a:r>
            <a:endParaRPr lang="da-DK" sz="1800" kern="1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da-DK" sz="1800" kern="1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Premium tyre</a:t>
            </a:r>
            <a:r>
              <a:rPr lang="da-DK" sz="1800" kern="1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s</a:t>
            </a:r>
            <a:endParaRPr lang="fr-FR" sz="1800" kern="1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da-DK"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Summer tyre</a:t>
            </a:r>
            <a:r>
              <a:rPr lang="da-DK"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a:t>
            </a:r>
            <a:endPar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da-DK" sz="1800" kern="1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hlinkClick r:id="rId6" action="ppaction://hlinksldjump"/>
              </a:rPr>
              <a:t>Winter tyres</a:t>
            </a:r>
            <a:endPar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4 Seasons </a:t>
            </a:r>
            <a:r>
              <a:rPr lang="fr-FR" sz="1800" kern="100"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tyre</a:t>
            </a:r>
            <a:r>
              <a:rPr lang="fr-FR" sz="1800" kern="100"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a:t>
            </a:r>
            <a:endPar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solidFill>
                <a:schemeClr val="accent1">
                  <a:lumMod val="75000"/>
                </a:schemeClr>
              </a:solidFill>
            </a:endParaRPr>
          </a:p>
        </p:txBody>
      </p:sp>
      <p:sp>
        <p:nvSpPr>
          <p:cNvPr id="6" name="Espace réservé du texte 3">
            <a:extLst>
              <a:ext uri="{FF2B5EF4-FFF2-40B4-BE49-F238E27FC236}">
                <a16:creationId xmlns:a16="http://schemas.microsoft.com/office/drawing/2014/main" id="{7AF35D8C-BC9A-87EA-BE21-52ECC550ED6B}"/>
              </a:ext>
            </a:extLst>
          </p:cNvPr>
          <p:cNvSpPr txBox="1">
            <a:spLocks/>
          </p:cNvSpPr>
          <p:nvPr/>
        </p:nvSpPr>
        <p:spPr>
          <a:xfrm>
            <a:off x="8030179" y="2140764"/>
            <a:ext cx="3190270" cy="30770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000" b="1" i="0" kern="1200">
                <a:solidFill>
                  <a:srgbClr val="2CB34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Point S</a:t>
            </a:r>
          </a:p>
        </p:txBody>
      </p:sp>
      <p:sp>
        <p:nvSpPr>
          <p:cNvPr id="7" name="Espace réservé du texte 4">
            <a:extLst>
              <a:ext uri="{FF2B5EF4-FFF2-40B4-BE49-F238E27FC236}">
                <a16:creationId xmlns:a16="http://schemas.microsoft.com/office/drawing/2014/main" id="{19451E57-E881-E65C-FBEE-8B14374004C3}"/>
              </a:ext>
            </a:extLst>
          </p:cNvPr>
          <p:cNvSpPr txBox="1">
            <a:spLocks/>
          </p:cNvSpPr>
          <p:nvPr/>
        </p:nvSpPr>
        <p:spPr>
          <a:xfrm>
            <a:off x="8030179" y="2537775"/>
            <a:ext cx="3190270" cy="211564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1600" b="0" i="0" kern="120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7000"/>
              </a:lnSpc>
            </a:pPr>
            <a:r>
              <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Point S Tyres range </a:t>
            </a:r>
            <a:endPar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9" action="ppaction://hlinksldjump">
                  <a:extLst>
                    <a:ext uri="{A12FA001-AC4F-418D-AE19-62706E023703}">
                      <ahyp:hlinkClr xmlns:ahyp="http://schemas.microsoft.com/office/drawing/2018/hyperlinkcolor" val="tx"/>
                    </a:ext>
                  </a:extLst>
                </a:hlinkClick>
              </a:rPr>
              <a:t>Point S Summer </a:t>
            </a:r>
            <a:endPar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Point S Winter </a:t>
            </a:r>
            <a:endPar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fr-FR" sz="1800"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Point S 4 </a:t>
            </a:r>
            <a:r>
              <a:rPr lang="fr-FR" sz="1800"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seasons</a:t>
            </a:r>
            <a:r>
              <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 </a:t>
            </a:r>
            <a:endPar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fr-FR" sz="1800"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ction="ppaction://hlinksldjump">
                  <a:extLst>
                    <a:ext uri="{A12FA001-AC4F-418D-AE19-62706E023703}">
                      <ahyp:hlinkClr xmlns:ahyp="http://schemas.microsoft.com/office/drawing/2018/hyperlinkcolor" val="tx"/>
                    </a:ext>
                  </a:extLst>
                </a:hlinkClick>
              </a:rPr>
              <a:t>Private </a:t>
            </a:r>
            <a:r>
              <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12" action="ppaction://hlinksldjump">
                  <a:extLst>
                    <a:ext uri="{A12FA001-AC4F-418D-AE19-62706E023703}">
                      <ahyp:hlinkClr xmlns:ahyp="http://schemas.microsoft.com/office/drawing/2018/hyperlinkcolor" val="tx"/>
                    </a:ext>
                  </a:extLst>
                </a:hlinkClick>
              </a:rPr>
              <a:t>label</a:t>
            </a:r>
            <a:endParaRPr lang="fr-FR" sz="18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ce réservé du texte 3">
            <a:extLst>
              <a:ext uri="{FF2B5EF4-FFF2-40B4-BE49-F238E27FC236}">
                <a16:creationId xmlns:a16="http://schemas.microsoft.com/office/drawing/2014/main" id="{6C3190BF-06C1-A65C-AA92-EF046424F060}"/>
              </a:ext>
            </a:extLst>
          </p:cNvPr>
          <p:cNvSpPr txBox="1">
            <a:spLocks/>
          </p:cNvSpPr>
          <p:nvPr/>
        </p:nvSpPr>
        <p:spPr>
          <a:xfrm>
            <a:off x="5617116" y="2887591"/>
            <a:ext cx="656865" cy="141600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000" b="1" i="0" kern="1200">
                <a:solidFill>
                  <a:srgbClr val="2CB34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6000" dirty="0"/>
              <a:t>&amp;</a:t>
            </a:r>
          </a:p>
        </p:txBody>
      </p:sp>
      <p:sp>
        <p:nvSpPr>
          <p:cNvPr id="10" name="Rectangle 9">
            <a:extLst>
              <a:ext uri="{FF2B5EF4-FFF2-40B4-BE49-F238E27FC236}">
                <a16:creationId xmlns:a16="http://schemas.microsoft.com/office/drawing/2014/main" id="{D44FB8BB-AD86-3E6F-BF80-8CC6A8F9FF7A}"/>
              </a:ext>
            </a:extLst>
          </p:cNvPr>
          <p:cNvSpPr/>
          <p:nvPr/>
        </p:nvSpPr>
        <p:spPr>
          <a:xfrm rot="5400000">
            <a:off x="5945043" y="-2759995"/>
            <a:ext cx="59000" cy="8562977"/>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2" name="Rectangle 11">
            <a:extLst>
              <a:ext uri="{FF2B5EF4-FFF2-40B4-BE49-F238E27FC236}">
                <a16:creationId xmlns:a16="http://schemas.microsoft.com/office/drawing/2014/main" id="{3A8B5D12-EA9A-B842-7CDA-ABD53C1A3EB1}"/>
              </a:ext>
            </a:extLst>
          </p:cNvPr>
          <p:cNvSpPr/>
          <p:nvPr/>
        </p:nvSpPr>
        <p:spPr>
          <a:xfrm rot="5400000">
            <a:off x="5995062" y="1042020"/>
            <a:ext cx="59000" cy="8562975"/>
          </a:xfrm>
          <a:prstGeom prst="rect">
            <a:avLst/>
          </a:prstGeom>
          <a:solidFill>
            <a:srgbClr val="2CB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003098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6FE4906-42F0-67CE-1E6B-25EEB8649DEF}"/>
              </a:ext>
            </a:extLst>
          </p:cNvPr>
          <p:cNvSpPr>
            <a:spLocks noGrp="1"/>
          </p:cNvSpPr>
          <p:nvPr>
            <p:ph type="body" sz="quarter" idx="14"/>
          </p:nvPr>
        </p:nvSpPr>
        <p:spPr/>
        <p:txBody>
          <a:bodyPr>
            <a:normAutofit/>
          </a:bodyPr>
          <a:lstStyle/>
          <a:p>
            <a:r>
              <a:rPr lang="en-US" sz="3200" dirty="0"/>
              <a:t>Distance can make a difference!</a:t>
            </a:r>
            <a:endParaRPr lang="fr-FR" sz="3200" dirty="0"/>
          </a:p>
        </p:txBody>
      </p:sp>
      <p:sp>
        <p:nvSpPr>
          <p:cNvPr id="4" name="Espace réservé du texte 3">
            <a:extLst>
              <a:ext uri="{FF2B5EF4-FFF2-40B4-BE49-F238E27FC236}">
                <a16:creationId xmlns:a16="http://schemas.microsoft.com/office/drawing/2014/main" id="{3515667B-9C97-7767-3135-73CCA75F75A8}"/>
              </a:ext>
            </a:extLst>
          </p:cNvPr>
          <p:cNvSpPr>
            <a:spLocks noGrp="1"/>
          </p:cNvSpPr>
          <p:nvPr>
            <p:ph type="body" sz="quarter" idx="19"/>
          </p:nvPr>
        </p:nvSpPr>
        <p:spPr>
          <a:xfrm>
            <a:off x="720670" y="2519082"/>
            <a:ext cx="5599141" cy="2793145"/>
          </a:xfrm>
        </p:spPr>
        <p:txBody>
          <a:bodyPr>
            <a:normAutofit/>
          </a:bodyPr>
          <a:lstStyle/>
          <a:p>
            <a:pPr>
              <a:lnSpc>
                <a:spcPct val="100000"/>
              </a:lnSpc>
            </a:pPr>
            <a:r>
              <a:rPr lang="en-GB" sz="1200" b="1" dirty="0"/>
              <a:t>DISTANCE CAN  MAKE A DIFFERENCE!</a:t>
            </a:r>
          </a:p>
          <a:p>
            <a:pPr>
              <a:lnSpc>
                <a:spcPct val="100000"/>
              </a:lnSpc>
            </a:pPr>
            <a:r>
              <a:rPr lang="en-GB" sz="1200" dirty="0"/>
              <a:t>Don't risk your safety. With PREMIUM tyres, brake in time! With other tyres, you could need up to 2.35 meters more to stop on a dry road, and even 4.47 metres more on a wet road! Choose safety, opt for PREMIUM tyres! </a:t>
            </a:r>
          </a:p>
          <a:p>
            <a:pPr>
              <a:lnSpc>
                <a:spcPct val="100000"/>
              </a:lnSpc>
            </a:pPr>
            <a:r>
              <a:rPr lang="en-GB" sz="1200" b="0" dirty="0">
                <a:solidFill>
                  <a:schemeClr val="tx1"/>
                </a:solidFill>
              </a:rPr>
              <a:t>Don’t hesitate to ask your Point S point of sale for more information!</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requested by Point S from TÜV SÜD Product Service (independent laboratory, recognized throughout Europe): 225/40 R18 92Y. Brands tested: 5 PREMIUM vs. 3 second line vs. 3 budget. October 2023, VW Golf VIII GTD, report number 713311093-PR</a:t>
            </a:r>
            <a:endParaRPr lang="en-GB" sz="1200" dirty="0"/>
          </a:p>
          <a:p>
            <a:pPr>
              <a:lnSpc>
                <a:spcPct val="100000"/>
              </a:lnSpc>
            </a:pPr>
            <a:r>
              <a:rPr lang="en-GB" sz="1200" dirty="0"/>
              <a:t>#RoadSafety #PremiumTyres #ResponsibleDriving</a:t>
            </a:r>
          </a:p>
        </p:txBody>
      </p:sp>
      <p:grpSp>
        <p:nvGrpSpPr>
          <p:cNvPr id="11" name="Groupe 10">
            <a:extLst>
              <a:ext uri="{FF2B5EF4-FFF2-40B4-BE49-F238E27FC236}">
                <a16:creationId xmlns:a16="http://schemas.microsoft.com/office/drawing/2014/main" id="{01191EBC-953D-21C1-CED5-CC896F3A41AA}"/>
              </a:ext>
            </a:extLst>
          </p:cNvPr>
          <p:cNvGrpSpPr/>
          <p:nvPr/>
        </p:nvGrpSpPr>
        <p:grpSpPr>
          <a:xfrm>
            <a:off x="7510129" y="1708500"/>
            <a:ext cx="3890997" cy="3774923"/>
            <a:chOff x="7510129" y="1708500"/>
            <a:chExt cx="3890997" cy="3774923"/>
          </a:xfrm>
        </p:grpSpPr>
        <p:pic>
          <p:nvPicPr>
            <p:cNvPr id="8" name="Image 7" descr="Une image contenant texte, plein air, habits, chaussures&#10;&#10;Description générée automatiquement">
              <a:extLst>
                <a:ext uri="{FF2B5EF4-FFF2-40B4-BE49-F238E27FC236}">
                  <a16:creationId xmlns:a16="http://schemas.microsoft.com/office/drawing/2014/main" id="{9E5B0FEB-A71B-89E9-5044-B4DACD35957D}"/>
                </a:ext>
              </a:extLst>
            </p:cNvPr>
            <p:cNvPicPr>
              <a:picLocks noChangeAspect="1"/>
            </p:cNvPicPr>
            <p:nvPr/>
          </p:nvPicPr>
          <p:blipFill rotWithShape="1">
            <a:blip r:embed="rId2">
              <a:extLst>
                <a:ext uri="{28A0092B-C50C-407E-A947-70E740481C1C}">
                  <a14:useLocalDpi xmlns:a14="http://schemas.microsoft.com/office/drawing/2010/main" val="0"/>
                </a:ext>
              </a:extLst>
            </a:blip>
            <a:srcRect b="13455"/>
            <a:stretch/>
          </p:blipFill>
          <p:spPr>
            <a:xfrm>
              <a:off x="7520253" y="1708501"/>
              <a:ext cx="3860627" cy="3774922"/>
            </a:xfrm>
            <a:prstGeom prst="rect">
              <a:avLst/>
            </a:prstGeom>
          </p:spPr>
        </p:pic>
        <p:pic>
          <p:nvPicPr>
            <p:cNvPr id="6" name="Image 5" descr="Une image contenant texte, habits, plein air, chaussures&#10;&#10;Description générée automatiquement">
              <a:extLst>
                <a:ext uri="{FF2B5EF4-FFF2-40B4-BE49-F238E27FC236}">
                  <a16:creationId xmlns:a16="http://schemas.microsoft.com/office/drawing/2014/main" id="{CFEDCEB2-135C-3DDC-A52E-9FE386772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129" y="1708500"/>
              <a:ext cx="3880873" cy="3532093"/>
            </a:xfrm>
            <a:prstGeom prst="rect">
              <a:avLst/>
            </a:prstGeom>
          </p:spPr>
        </p:pic>
        <p:pic>
          <p:nvPicPr>
            <p:cNvPr id="9" name="Image 8" descr="Une image contenant texte, Police, logo, Graphique&#10;&#10;Description générée automatiquement">
              <a:extLst>
                <a:ext uri="{FF2B5EF4-FFF2-40B4-BE49-F238E27FC236}">
                  <a16:creationId xmlns:a16="http://schemas.microsoft.com/office/drawing/2014/main" id="{0FB56F78-F626-AFC9-A4DF-DAFB36A53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0995" y="4713064"/>
              <a:ext cx="1880131" cy="770358"/>
            </a:xfrm>
            <a:prstGeom prst="rect">
              <a:avLst/>
            </a:prstGeom>
          </p:spPr>
        </p:pic>
      </p:grpSp>
    </p:spTree>
    <p:extLst>
      <p:ext uri="{BB962C8B-B14F-4D97-AF65-F5344CB8AC3E}">
        <p14:creationId xmlns:p14="http://schemas.microsoft.com/office/powerpoint/2010/main" val="1644654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6FE4906-42F0-67CE-1E6B-25EEB8649DEF}"/>
              </a:ext>
            </a:extLst>
          </p:cNvPr>
          <p:cNvSpPr>
            <a:spLocks noGrp="1"/>
          </p:cNvSpPr>
          <p:nvPr>
            <p:ph type="body" sz="quarter" idx="14"/>
          </p:nvPr>
        </p:nvSpPr>
        <p:spPr/>
        <p:txBody>
          <a:bodyPr>
            <a:normAutofit/>
          </a:bodyPr>
          <a:lstStyle/>
          <a:p>
            <a:r>
              <a:rPr lang="en-US" sz="3200" dirty="0"/>
              <a:t>Distance can make a difference!</a:t>
            </a:r>
            <a:endParaRPr lang="fr-FR" sz="3200" dirty="0"/>
          </a:p>
        </p:txBody>
      </p:sp>
      <p:sp>
        <p:nvSpPr>
          <p:cNvPr id="4" name="Espace réservé du texte 3">
            <a:extLst>
              <a:ext uri="{FF2B5EF4-FFF2-40B4-BE49-F238E27FC236}">
                <a16:creationId xmlns:a16="http://schemas.microsoft.com/office/drawing/2014/main" id="{3515667B-9C97-7767-3135-73CCA75F75A8}"/>
              </a:ext>
            </a:extLst>
          </p:cNvPr>
          <p:cNvSpPr>
            <a:spLocks noGrp="1"/>
          </p:cNvSpPr>
          <p:nvPr>
            <p:ph type="body" sz="quarter" idx="19"/>
          </p:nvPr>
        </p:nvSpPr>
        <p:spPr>
          <a:xfrm>
            <a:off x="745098" y="2092529"/>
            <a:ext cx="5599141" cy="2672943"/>
          </a:xfrm>
        </p:spPr>
        <p:txBody>
          <a:bodyPr>
            <a:normAutofit/>
          </a:bodyPr>
          <a:lstStyle/>
          <a:p>
            <a:pPr>
              <a:lnSpc>
                <a:spcPct val="100000"/>
              </a:lnSpc>
            </a:pPr>
            <a:r>
              <a:rPr lang="en-GB" sz="1200" b="1" dirty="0" err="1"/>
              <a:t>Opt</a:t>
            </a:r>
            <a:r>
              <a:rPr lang="en-GB" sz="1200" b="1" dirty="0"/>
              <a:t> for peace of mind with PREMIUM tyres!</a:t>
            </a:r>
            <a:endParaRPr lang="en-GB" sz="1200" dirty="0"/>
          </a:p>
          <a:p>
            <a:pPr>
              <a:lnSpc>
                <a:spcPct val="100000"/>
              </a:lnSpc>
            </a:pPr>
            <a:r>
              <a:rPr lang="en-GB" sz="1200" dirty="0"/>
              <a:t>It's easy to forget about our tyres until something unexpected occurs. Many unpredictable things can happen on the road (a careless child, an animal crossing the road, etc.), and an accident can happen very quickly. That's why, although your tyres may look ordinary in everyday use, their maximum performance becomes crucial when the unexpected happens! To avoid this, PREMIUM tyres are for you. Their short braking distance will make all the difference.</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requested by Point S from TÜV SÜD Product Service (independent laboratory, recognized throughout Europe): 225/40 R18 92Y. Brands tested: 5 PREMIUM vs. 3 second line vs. 3 budget. October 2023, VW Golf VIII GTD, report number 713311093-PR</a:t>
            </a:r>
            <a:endParaRPr lang="en-GB" sz="1200" dirty="0"/>
          </a:p>
          <a:p>
            <a:pPr>
              <a:lnSpc>
                <a:spcPct val="100000"/>
              </a:lnSpc>
            </a:pPr>
            <a:r>
              <a:rPr lang="en-GB" sz="1200" dirty="0"/>
              <a:t>Be prepared for the unexpected with PREMIUM tyres! #RoadSafety #PremiumTyres #PointStyres</a:t>
            </a:r>
          </a:p>
        </p:txBody>
      </p:sp>
      <p:grpSp>
        <p:nvGrpSpPr>
          <p:cNvPr id="3" name="Groupe 2">
            <a:extLst>
              <a:ext uri="{FF2B5EF4-FFF2-40B4-BE49-F238E27FC236}">
                <a16:creationId xmlns:a16="http://schemas.microsoft.com/office/drawing/2014/main" id="{D8030DF6-9829-D109-AE97-0B6CCED13AE5}"/>
              </a:ext>
            </a:extLst>
          </p:cNvPr>
          <p:cNvGrpSpPr/>
          <p:nvPr/>
        </p:nvGrpSpPr>
        <p:grpSpPr>
          <a:xfrm>
            <a:off x="7510129" y="1708500"/>
            <a:ext cx="3890997" cy="3774923"/>
            <a:chOff x="7510129" y="1708500"/>
            <a:chExt cx="3890997" cy="3774923"/>
          </a:xfrm>
        </p:grpSpPr>
        <p:pic>
          <p:nvPicPr>
            <p:cNvPr id="5" name="Image 4" descr="Une image contenant texte, plein air, habits, chaussures&#10;&#10;Description générée automatiquement">
              <a:extLst>
                <a:ext uri="{FF2B5EF4-FFF2-40B4-BE49-F238E27FC236}">
                  <a16:creationId xmlns:a16="http://schemas.microsoft.com/office/drawing/2014/main" id="{B05253DB-E665-42E2-0F3B-E4940B7D6CBA}"/>
                </a:ext>
              </a:extLst>
            </p:cNvPr>
            <p:cNvPicPr>
              <a:picLocks noChangeAspect="1"/>
            </p:cNvPicPr>
            <p:nvPr/>
          </p:nvPicPr>
          <p:blipFill rotWithShape="1">
            <a:blip r:embed="rId2">
              <a:extLst>
                <a:ext uri="{28A0092B-C50C-407E-A947-70E740481C1C}">
                  <a14:useLocalDpi xmlns:a14="http://schemas.microsoft.com/office/drawing/2010/main" val="0"/>
                </a:ext>
              </a:extLst>
            </a:blip>
            <a:srcRect b="13455"/>
            <a:stretch/>
          </p:blipFill>
          <p:spPr>
            <a:xfrm>
              <a:off x="7520253" y="1708501"/>
              <a:ext cx="3860627" cy="3774922"/>
            </a:xfrm>
            <a:prstGeom prst="rect">
              <a:avLst/>
            </a:prstGeom>
          </p:spPr>
        </p:pic>
        <p:pic>
          <p:nvPicPr>
            <p:cNvPr id="7" name="Image 6" descr="Une image contenant texte, habits, plein air, chaussures&#10;&#10;Description générée automatiquement">
              <a:extLst>
                <a:ext uri="{FF2B5EF4-FFF2-40B4-BE49-F238E27FC236}">
                  <a16:creationId xmlns:a16="http://schemas.microsoft.com/office/drawing/2014/main" id="{5B107282-D101-A3BB-FFCE-7A131ABF2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129" y="1708500"/>
              <a:ext cx="3880873" cy="3532093"/>
            </a:xfrm>
            <a:prstGeom prst="rect">
              <a:avLst/>
            </a:prstGeom>
          </p:spPr>
        </p:pic>
        <p:pic>
          <p:nvPicPr>
            <p:cNvPr id="10" name="Image 9" descr="Une image contenant texte, Police, logo, Graphique&#10;&#10;Description générée automatiquement">
              <a:extLst>
                <a:ext uri="{FF2B5EF4-FFF2-40B4-BE49-F238E27FC236}">
                  <a16:creationId xmlns:a16="http://schemas.microsoft.com/office/drawing/2014/main" id="{C0ACB8C8-2DEF-1CAF-1524-2A73E255C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0995" y="4713064"/>
              <a:ext cx="1880131" cy="770358"/>
            </a:xfrm>
            <a:prstGeom prst="rect">
              <a:avLst/>
            </a:prstGeom>
          </p:spPr>
        </p:pic>
      </p:grpSp>
    </p:spTree>
    <p:extLst>
      <p:ext uri="{BB962C8B-B14F-4D97-AF65-F5344CB8AC3E}">
        <p14:creationId xmlns:p14="http://schemas.microsoft.com/office/powerpoint/2010/main" val="2891319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6FE4906-42F0-67CE-1E6B-25EEB8649DEF}"/>
              </a:ext>
            </a:extLst>
          </p:cNvPr>
          <p:cNvSpPr>
            <a:spLocks noGrp="1"/>
          </p:cNvSpPr>
          <p:nvPr>
            <p:ph type="body" sz="quarter" idx="14"/>
          </p:nvPr>
        </p:nvSpPr>
        <p:spPr/>
        <p:txBody>
          <a:bodyPr>
            <a:normAutofit/>
          </a:bodyPr>
          <a:lstStyle/>
          <a:p>
            <a:r>
              <a:rPr lang="en-US" sz="3200" dirty="0"/>
              <a:t>Think about your safety and that of your loved ones!</a:t>
            </a:r>
            <a:endParaRPr lang="fr-FR" sz="3200" dirty="0"/>
          </a:p>
        </p:txBody>
      </p:sp>
      <p:sp>
        <p:nvSpPr>
          <p:cNvPr id="4" name="Espace réservé du texte 3">
            <a:extLst>
              <a:ext uri="{FF2B5EF4-FFF2-40B4-BE49-F238E27FC236}">
                <a16:creationId xmlns:a16="http://schemas.microsoft.com/office/drawing/2014/main" id="{3515667B-9C97-7767-3135-73CCA75F75A8}"/>
              </a:ext>
            </a:extLst>
          </p:cNvPr>
          <p:cNvSpPr>
            <a:spLocks noGrp="1"/>
          </p:cNvSpPr>
          <p:nvPr>
            <p:ph type="body" sz="quarter" idx="19"/>
          </p:nvPr>
        </p:nvSpPr>
        <p:spPr>
          <a:xfrm>
            <a:off x="745098" y="2092529"/>
            <a:ext cx="5599141" cy="2672943"/>
          </a:xfrm>
        </p:spPr>
        <p:txBody>
          <a:bodyPr>
            <a:normAutofit/>
          </a:bodyPr>
          <a:lstStyle/>
          <a:p>
            <a:pPr>
              <a:lnSpc>
                <a:spcPct val="100000"/>
              </a:lnSpc>
            </a:pPr>
            <a:endParaRPr lang="en-US" sz="1200" b="0" i="0" dirty="0">
              <a:solidFill>
                <a:srgbClr val="0D0D0D"/>
              </a:solidFill>
              <a:effectLst/>
              <a:highlight>
                <a:srgbClr val="FFFFFF"/>
              </a:highlight>
            </a:endParaRPr>
          </a:p>
          <a:p>
            <a:pPr>
              <a:lnSpc>
                <a:spcPct val="100000"/>
              </a:lnSpc>
            </a:pPr>
            <a:r>
              <a:rPr lang="en-GB" sz="1200" b="1" dirty="0">
                <a:solidFill>
                  <a:srgbClr val="0D0D0D"/>
                </a:solidFill>
                <a:highlight>
                  <a:srgbClr val="FFFFFF"/>
                </a:highlight>
              </a:rPr>
              <a:t>A pacified drive!</a:t>
            </a:r>
          </a:p>
          <a:p>
            <a:pPr>
              <a:lnSpc>
                <a:spcPct val="100000"/>
              </a:lnSpc>
            </a:pPr>
            <a:r>
              <a:rPr lang="en-GB" sz="1200" b="0" i="0" dirty="0">
                <a:solidFill>
                  <a:srgbClr val="0D0D0D"/>
                </a:solidFill>
                <a:effectLst/>
                <a:highlight>
                  <a:srgbClr val="FFFFFF"/>
                </a:highlight>
              </a:rPr>
              <a:t>With PREMIUM tyres, you can enjoy a smooth and peaceful drive!  With other tyres, you need to be extra vigilant: on wet roads, you'll have to drive 3 to 5 km/h slower to get the same grip as with PREMIUM tyres. Don't overlook your safety! </a:t>
            </a:r>
          </a:p>
          <a:p>
            <a:pPr>
              <a:lnSpc>
                <a:spcPct val="100000"/>
              </a:lnSpc>
            </a:pPr>
            <a:r>
              <a:rPr lang="en-GB" sz="1200" b="0" i="0" dirty="0">
                <a:solidFill>
                  <a:srgbClr val="0D0D0D"/>
                </a:solidFill>
                <a:effectLst/>
                <a:highlight>
                  <a:srgbClr val="FFFFFF"/>
                </a:highlight>
              </a:rPr>
              <a:t>Don't hesitate to ask your </a:t>
            </a:r>
            <a:r>
              <a:rPr lang="en-GB" sz="1200" dirty="0">
                <a:solidFill>
                  <a:srgbClr val="0D0D0D"/>
                </a:solidFill>
                <a:highlight>
                  <a:srgbClr val="FFFFFF"/>
                </a:highlight>
              </a:rPr>
              <a:t>P</a:t>
            </a:r>
            <a:r>
              <a:rPr lang="en-GB" sz="1200" b="0" dirty="0">
                <a:solidFill>
                  <a:schemeClr val="tx1"/>
                </a:solidFill>
              </a:rPr>
              <a:t>oint S point of sale</a:t>
            </a:r>
            <a:r>
              <a:rPr lang="en-GB" sz="1200" b="0" i="0" dirty="0">
                <a:solidFill>
                  <a:srgbClr val="0D0D0D"/>
                </a:solidFill>
                <a:effectLst/>
                <a:highlight>
                  <a:srgbClr val="FFFFFF"/>
                </a:highlight>
              </a:rPr>
              <a:t> for more information!</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requested by Point S from TÜV SÜD Product Service (independent laboratory, recognized throughout Europe): 225/40 R18 92Y. Brands tested: 5 PREMIUM vs. 3 second line vs. 3 budget. October 2023, VW Golf VIII GTD, report number 713311093-PR</a:t>
            </a:r>
            <a:endParaRPr lang="en-GB" sz="1200" dirty="0">
              <a:solidFill>
                <a:srgbClr val="0D0D0D"/>
              </a:solidFill>
              <a:highlight>
                <a:srgbClr val="FFFFFF"/>
              </a:highlight>
            </a:endParaRPr>
          </a:p>
          <a:p>
            <a:pPr>
              <a:lnSpc>
                <a:spcPct val="100000"/>
              </a:lnSpc>
            </a:pPr>
            <a:r>
              <a:rPr lang="en-GB" sz="1100" dirty="0"/>
              <a:t>#RoadSafety #PremiumTyres #PointStyres</a:t>
            </a:r>
            <a:endParaRPr lang="en-GB" sz="1100" b="0" i="0" dirty="0">
              <a:solidFill>
                <a:srgbClr val="0D0D0D"/>
              </a:solidFill>
              <a:effectLst/>
              <a:highlight>
                <a:srgbClr val="FFFFFF"/>
              </a:highlight>
            </a:endParaRPr>
          </a:p>
        </p:txBody>
      </p:sp>
      <p:grpSp>
        <p:nvGrpSpPr>
          <p:cNvPr id="9" name="Groupe 8">
            <a:extLst>
              <a:ext uri="{FF2B5EF4-FFF2-40B4-BE49-F238E27FC236}">
                <a16:creationId xmlns:a16="http://schemas.microsoft.com/office/drawing/2014/main" id="{4D9EAEBE-B2B8-DB7A-8DF5-5D2E6C1F7F61}"/>
              </a:ext>
            </a:extLst>
          </p:cNvPr>
          <p:cNvGrpSpPr/>
          <p:nvPr/>
        </p:nvGrpSpPr>
        <p:grpSpPr>
          <a:xfrm>
            <a:off x="7205470" y="1869404"/>
            <a:ext cx="4611568" cy="3597281"/>
            <a:chOff x="7205471" y="1869404"/>
            <a:chExt cx="4611568" cy="3597281"/>
          </a:xfrm>
        </p:grpSpPr>
        <p:pic>
          <p:nvPicPr>
            <p:cNvPr id="6" name="Image 5">
              <a:extLst>
                <a:ext uri="{FF2B5EF4-FFF2-40B4-BE49-F238E27FC236}">
                  <a16:creationId xmlns:a16="http://schemas.microsoft.com/office/drawing/2014/main" id="{5CD5DE5A-38F9-BA17-EDCA-629E1CA4214E}"/>
                </a:ext>
              </a:extLst>
            </p:cNvPr>
            <p:cNvPicPr>
              <a:picLocks noChangeAspect="1"/>
            </p:cNvPicPr>
            <p:nvPr/>
          </p:nvPicPr>
          <p:blipFill>
            <a:blip r:embed="rId3"/>
            <a:stretch>
              <a:fillRect/>
            </a:stretch>
          </p:blipFill>
          <p:spPr>
            <a:xfrm>
              <a:off x="7205471" y="1869404"/>
              <a:ext cx="4449969" cy="3454666"/>
            </a:xfrm>
            <a:prstGeom prst="rect">
              <a:avLst/>
            </a:prstGeom>
          </p:spPr>
        </p:pic>
        <p:pic>
          <p:nvPicPr>
            <p:cNvPr id="7" name="Image 6" descr="Une image contenant texte, Police, logo, Graphique&#10;&#10;Description générée automatiquement">
              <a:extLst>
                <a:ext uri="{FF2B5EF4-FFF2-40B4-BE49-F238E27FC236}">
                  <a16:creationId xmlns:a16="http://schemas.microsoft.com/office/drawing/2014/main" id="{21B4C874-E342-707D-DB68-2B8603CAB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6908" y="4696327"/>
              <a:ext cx="1880131" cy="770358"/>
            </a:xfrm>
            <a:prstGeom prst="rect">
              <a:avLst/>
            </a:prstGeom>
          </p:spPr>
        </p:pic>
      </p:grpSp>
    </p:spTree>
    <p:extLst>
      <p:ext uri="{BB962C8B-B14F-4D97-AF65-F5344CB8AC3E}">
        <p14:creationId xmlns:p14="http://schemas.microsoft.com/office/powerpoint/2010/main" val="3616490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6FE4906-42F0-67CE-1E6B-25EEB8649DEF}"/>
              </a:ext>
            </a:extLst>
          </p:cNvPr>
          <p:cNvSpPr>
            <a:spLocks noGrp="1"/>
          </p:cNvSpPr>
          <p:nvPr>
            <p:ph type="body" sz="quarter" idx="14"/>
          </p:nvPr>
        </p:nvSpPr>
        <p:spPr/>
        <p:txBody>
          <a:bodyPr>
            <a:normAutofit/>
          </a:bodyPr>
          <a:lstStyle/>
          <a:p>
            <a:r>
              <a:rPr lang="en-US" sz="3200" dirty="0"/>
              <a:t>Think about your safety and that of your loved ones!</a:t>
            </a:r>
            <a:endParaRPr lang="fr-FR" sz="3200" dirty="0"/>
          </a:p>
        </p:txBody>
      </p:sp>
      <p:sp>
        <p:nvSpPr>
          <p:cNvPr id="4" name="Espace réservé du texte 3">
            <a:extLst>
              <a:ext uri="{FF2B5EF4-FFF2-40B4-BE49-F238E27FC236}">
                <a16:creationId xmlns:a16="http://schemas.microsoft.com/office/drawing/2014/main" id="{3515667B-9C97-7767-3135-73CCA75F75A8}"/>
              </a:ext>
            </a:extLst>
          </p:cNvPr>
          <p:cNvSpPr>
            <a:spLocks noGrp="1"/>
          </p:cNvSpPr>
          <p:nvPr>
            <p:ph type="body" sz="quarter" idx="19"/>
          </p:nvPr>
        </p:nvSpPr>
        <p:spPr>
          <a:xfrm>
            <a:off x="720670" y="2092528"/>
            <a:ext cx="5665129" cy="2672943"/>
          </a:xfrm>
        </p:spPr>
        <p:txBody>
          <a:bodyPr>
            <a:normAutofit/>
          </a:bodyPr>
          <a:lstStyle/>
          <a:p>
            <a:r>
              <a:rPr lang="en-GB" sz="1200" b="1" dirty="0"/>
              <a:t>Think about your safety and that of your loved ones!</a:t>
            </a:r>
          </a:p>
          <a:p>
            <a:pPr algn="l"/>
            <a:r>
              <a:rPr lang="en-GB" sz="1200" b="0" i="0" dirty="0">
                <a:solidFill>
                  <a:srgbClr val="0D0D0D"/>
                </a:solidFill>
                <a:effectLst/>
                <a:highlight>
                  <a:srgbClr val="FFFFFF"/>
                </a:highlight>
              </a:rPr>
              <a:t>Think about your safety and that of your loved ones! With PREMIUM tyres, you can count on exceptional road holding! Road holding refers to how the vehicle or tyres respond to the driver's commands such as steering, acceleration or braking. It is crucial for safety, vehicle stability and driving enjoyment. Stay safe on the road and avoid accidents with PREMIUM tyres. </a:t>
            </a:r>
          </a:p>
          <a:p>
            <a:pPr algn="l"/>
            <a:r>
              <a:rPr lang="en-GB" sz="1200" b="0" i="0" dirty="0">
                <a:solidFill>
                  <a:srgbClr val="0D0D0D"/>
                </a:solidFill>
                <a:effectLst/>
                <a:highlight>
                  <a:srgbClr val="FFFFFF"/>
                </a:highlight>
              </a:rPr>
              <a:t>Visit one of our </a:t>
            </a:r>
            <a:r>
              <a:rPr lang="en-GB" sz="1200" b="0" dirty="0">
                <a:solidFill>
                  <a:schemeClr val="tx1"/>
                </a:solidFill>
              </a:rPr>
              <a:t>Point S point of sale </a:t>
            </a:r>
            <a:r>
              <a:rPr lang="en-GB" sz="1200" b="0" i="0" dirty="0">
                <a:solidFill>
                  <a:srgbClr val="0D0D0D"/>
                </a:solidFill>
                <a:effectLst/>
                <a:highlight>
                  <a:srgbClr val="FFFFFF"/>
                </a:highlight>
              </a:rPr>
              <a:t>to find out how these tyres can improve your driving experience!</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requested by Point S from TÜV SÜD Product Service (independent laboratory, recognized throughout Europe): 225/40 R18 92Y. Brands tested: 5 PREMIUM vs. 3 second line vs. 3 budget. October 2023, VW Golf VIII GTD, report number 713311093-PR</a:t>
            </a:r>
            <a:endParaRPr lang="en-GB" sz="1200" dirty="0">
              <a:solidFill>
                <a:srgbClr val="0D0D0D"/>
              </a:solidFill>
              <a:highlight>
                <a:srgbClr val="FFFFFF"/>
              </a:highlight>
            </a:endParaRPr>
          </a:p>
          <a:p>
            <a:pPr algn="l"/>
            <a:r>
              <a:rPr lang="en-GB" sz="1200" dirty="0"/>
              <a:t>#RoadSafety #PremiumTyres #PointStyres</a:t>
            </a:r>
            <a:endParaRPr lang="en-GB" sz="1200" b="0" i="0" dirty="0">
              <a:solidFill>
                <a:srgbClr val="0D0D0D"/>
              </a:solidFill>
              <a:effectLst/>
              <a:highlight>
                <a:srgbClr val="FFFFFF"/>
              </a:highlight>
            </a:endParaRPr>
          </a:p>
        </p:txBody>
      </p:sp>
      <p:grpSp>
        <p:nvGrpSpPr>
          <p:cNvPr id="5" name="Groupe 4">
            <a:extLst>
              <a:ext uri="{FF2B5EF4-FFF2-40B4-BE49-F238E27FC236}">
                <a16:creationId xmlns:a16="http://schemas.microsoft.com/office/drawing/2014/main" id="{584BAE28-FAC9-CD79-F3A6-20D712721C58}"/>
              </a:ext>
            </a:extLst>
          </p:cNvPr>
          <p:cNvGrpSpPr/>
          <p:nvPr/>
        </p:nvGrpSpPr>
        <p:grpSpPr>
          <a:xfrm>
            <a:off x="7205470" y="1869404"/>
            <a:ext cx="4611568" cy="3597281"/>
            <a:chOff x="7205471" y="1869404"/>
            <a:chExt cx="4611568" cy="3597281"/>
          </a:xfrm>
        </p:grpSpPr>
        <p:pic>
          <p:nvPicPr>
            <p:cNvPr id="6" name="Image 5">
              <a:extLst>
                <a:ext uri="{FF2B5EF4-FFF2-40B4-BE49-F238E27FC236}">
                  <a16:creationId xmlns:a16="http://schemas.microsoft.com/office/drawing/2014/main" id="{43EE1CBF-63CA-E513-5397-E3853158F03E}"/>
                </a:ext>
              </a:extLst>
            </p:cNvPr>
            <p:cNvPicPr>
              <a:picLocks noChangeAspect="1"/>
            </p:cNvPicPr>
            <p:nvPr/>
          </p:nvPicPr>
          <p:blipFill>
            <a:blip r:embed="rId2"/>
            <a:stretch>
              <a:fillRect/>
            </a:stretch>
          </p:blipFill>
          <p:spPr>
            <a:xfrm>
              <a:off x="7205471" y="1869404"/>
              <a:ext cx="4449969" cy="3454666"/>
            </a:xfrm>
            <a:prstGeom prst="rect">
              <a:avLst/>
            </a:prstGeom>
          </p:spPr>
        </p:pic>
        <p:pic>
          <p:nvPicPr>
            <p:cNvPr id="7" name="Image 6" descr="Une image contenant texte, Police, logo, Graphique&#10;&#10;Description générée automatiquement">
              <a:extLst>
                <a:ext uri="{FF2B5EF4-FFF2-40B4-BE49-F238E27FC236}">
                  <a16:creationId xmlns:a16="http://schemas.microsoft.com/office/drawing/2014/main" id="{D27774ED-3BA9-8B7B-D308-467636D40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6908" y="4696327"/>
              <a:ext cx="1880131" cy="770358"/>
            </a:xfrm>
            <a:prstGeom prst="rect">
              <a:avLst/>
            </a:prstGeom>
          </p:spPr>
        </p:pic>
      </p:grpSp>
    </p:spTree>
    <p:extLst>
      <p:ext uri="{BB962C8B-B14F-4D97-AF65-F5344CB8AC3E}">
        <p14:creationId xmlns:p14="http://schemas.microsoft.com/office/powerpoint/2010/main" val="1286641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A79F9EF-06E5-E27B-90AD-8F8D195FAC3C}"/>
              </a:ext>
            </a:extLst>
          </p:cNvPr>
          <p:cNvSpPr>
            <a:spLocks noGrp="1"/>
          </p:cNvSpPr>
          <p:nvPr>
            <p:ph type="body" sz="quarter" idx="14"/>
          </p:nvPr>
        </p:nvSpPr>
        <p:spPr>
          <a:xfrm>
            <a:off x="745098" y="568831"/>
            <a:ext cx="10499779" cy="925876"/>
          </a:xfrm>
        </p:spPr>
        <p:txBody>
          <a:bodyPr>
            <a:noAutofit/>
          </a:bodyPr>
          <a:lstStyle/>
          <a:p>
            <a:r>
              <a:rPr lang="en-US" sz="3200" dirty="0">
                <a:solidFill>
                  <a:schemeClr val="accent1">
                    <a:lumMod val="75000"/>
                  </a:schemeClr>
                </a:solidFill>
              </a:rPr>
              <a:t>Don't compromise on your driving safety! </a:t>
            </a:r>
            <a:endParaRPr lang="fr-FR" sz="2400" dirty="0">
              <a:solidFill>
                <a:schemeClr val="accent1">
                  <a:lumMod val="75000"/>
                </a:schemeClr>
              </a:solidFill>
            </a:endParaRPr>
          </a:p>
          <a:p>
            <a:endParaRPr lang="fr-FR" sz="3200" dirty="0">
              <a:solidFill>
                <a:schemeClr val="accent1">
                  <a:lumMod val="75000"/>
                </a:schemeClr>
              </a:solidFill>
            </a:endParaRPr>
          </a:p>
        </p:txBody>
      </p:sp>
      <p:sp>
        <p:nvSpPr>
          <p:cNvPr id="10" name="Espace réservé du texte 9">
            <a:extLst>
              <a:ext uri="{FF2B5EF4-FFF2-40B4-BE49-F238E27FC236}">
                <a16:creationId xmlns:a16="http://schemas.microsoft.com/office/drawing/2014/main" id="{550D7094-B8F8-24CB-DF4A-4D907337DB3F}"/>
              </a:ext>
            </a:extLst>
          </p:cNvPr>
          <p:cNvSpPr>
            <a:spLocks noGrp="1"/>
          </p:cNvSpPr>
          <p:nvPr>
            <p:ph type="body" sz="quarter" idx="18"/>
          </p:nvPr>
        </p:nvSpPr>
        <p:spPr>
          <a:xfrm>
            <a:off x="1056183" y="2820240"/>
            <a:ext cx="3973658" cy="1918907"/>
          </a:xfrm>
        </p:spPr>
        <p:txBody>
          <a:bodyPr>
            <a:normAutofit/>
          </a:bodyPr>
          <a:lstStyle/>
          <a:p>
            <a:pPr>
              <a:lnSpc>
                <a:spcPct val="110000"/>
              </a:lnSpc>
            </a:pPr>
            <a:r>
              <a:rPr lang="en-US" sz="1200" dirty="0">
                <a:solidFill>
                  <a:schemeClr val="tx1"/>
                </a:solidFill>
              </a:rPr>
              <a:t>Don't compromise on your driving safety! </a:t>
            </a:r>
          </a:p>
          <a:p>
            <a:pPr>
              <a:lnSpc>
                <a:spcPct val="110000"/>
              </a:lnSpc>
            </a:pPr>
            <a:r>
              <a:rPr lang="en-GB" sz="1200" b="0" dirty="0">
                <a:solidFill>
                  <a:schemeClr val="tx1"/>
                </a:solidFill>
              </a:rPr>
              <a:t>Choose PREMIUM tyres for superior quality, longer lifespan, and reduced braking distance. Don't let a budget tyre compromise your peace of mind on the road. Invest in safer driving with PREMIUM tyres.</a:t>
            </a:r>
          </a:p>
          <a:p>
            <a:pPr>
              <a:lnSpc>
                <a:spcPct val="110000"/>
              </a:lnSpc>
            </a:pPr>
            <a:r>
              <a:rPr lang="en-GB" sz="1200" b="0" dirty="0">
                <a:solidFill>
                  <a:schemeClr val="tx1"/>
                </a:solidFill>
              </a:rPr>
              <a:t>#PremiumTyres #RoadSafety #PointStyres</a:t>
            </a:r>
          </a:p>
          <a:p>
            <a:pPr>
              <a:lnSpc>
                <a:spcPct val="110000"/>
              </a:lnSpc>
            </a:pPr>
            <a:endParaRPr lang="fr-FR" dirty="0"/>
          </a:p>
        </p:txBody>
      </p:sp>
      <p:pic>
        <p:nvPicPr>
          <p:cNvPr id="4" name="Image 3" descr="Une image contenant véhicule, roue, pneu, Véhicule terrestre&#10;&#10;Description générée automatiquement">
            <a:extLst>
              <a:ext uri="{FF2B5EF4-FFF2-40B4-BE49-F238E27FC236}">
                <a16:creationId xmlns:a16="http://schemas.microsoft.com/office/drawing/2014/main" id="{46391E36-E835-0E60-349B-11E7C7626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257" y="1792413"/>
            <a:ext cx="4208367" cy="3273174"/>
          </a:xfrm>
          <a:prstGeom prst="rect">
            <a:avLst/>
          </a:prstGeom>
        </p:spPr>
      </p:pic>
    </p:spTree>
    <p:extLst>
      <p:ext uri="{BB962C8B-B14F-4D97-AF65-F5344CB8AC3E}">
        <p14:creationId xmlns:p14="http://schemas.microsoft.com/office/powerpoint/2010/main" val="2492403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9F6DD9-6786-1E0F-BCCF-4B584F16D997}"/>
              </a:ext>
            </a:extLst>
          </p:cNvPr>
          <p:cNvSpPr>
            <a:spLocks noGrp="1"/>
          </p:cNvSpPr>
          <p:nvPr>
            <p:ph type="body" sz="quarter" idx="14"/>
          </p:nvPr>
        </p:nvSpPr>
        <p:spPr/>
        <p:txBody>
          <a:bodyPr>
            <a:normAutofit/>
          </a:bodyPr>
          <a:lstStyle/>
          <a:p>
            <a:r>
              <a:rPr lang="en-US" sz="3200" b="1" dirty="0"/>
              <a:t>Your safety is our first priority</a:t>
            </a:r>
            <a:endParaRPr lang="fr-FR" sz="3200" b="1" dirty="0"/>
          </a:p>
        </p:txBody>
      </p:sp>
      <p:sp>
        <p:nvSpPr>
          <p:cNvPr id="4" name="Espace réservé du texte 3">
            <a:extLst>
              <a:ext uri="{FF2B5EF4-FFF2-40B4-BE49-F238E27FC236}">
                <a16:creationId xmlns:a16="http://schemas.microsoft.com/office/drawing/2014/main" id="{6C776AF2-59A5-0E5C-80F2-B5274739719B}"/>
              </a:ext>
            </a:extLst>
          </p:cNvPr>
          <p:cNvSpPr>
            <a:spLocks noGrp="1"/>
          </p:cNvSpPr>
          <p:nvPr>
            <p:ph type="body" sz="quarter" idx="19"/>
          </p:nvPr>
        </p:nvSpPr>
        <p:spPr>
          <a:xfrm>
            <a:off x="745097" y="2137183"/>
            <a:ext cx="5083592" cy="3797452"/>
          </a:xfrm>
        </p:spPr>
        <p:txBody>
          <a:bodyPr>
            <a:normAutofit/>
          </a:bodyPr>
          <a:lstStyle/>
          <a:p>
            <a:pPr>
              <a:lnSpc>
                <a:spcPct val="100000"/>
              </a:lnSpc>
            </a:pPr>
            <a:r>
              <a:rPr lang="en-GB" sz="1200" b="1" dirty="0"/>
              <a:t>Your safety is our first priority</a:t>
            </a:r>
          </a:p>
          <a:p>
            <a:pPr>
              <a:lnSpc>
                <a:spcPct val="100000"/>
              </a:lnSpc>
            </a:pPr>
            <a:r>
              <a:rPr lang="en-GB" sz="1200" dirty="0"/>
              <a:t>At Point S, your safety is our top priority. That's why we're proud to offer you a selection of the best tyres on the market, carefully tested by the independent laboratory TÜV SÜD Product Service.</a:t>
            </a:r>
          </a:p>
          <a:p>
            <a:pPr>
              <a:lnSpc>
                <a:spcPct val="100000"/>
              </a:lnSpc>
            </a:pPr>
            <a:r>
              <a:rPr lang="en-GB" sz="1200" dirty="0"/>
              <a:t>We know how crucial performing tyres are to safe and comfortable driving. That's why our team has carefully selected these tyres based on their performance and durability.</a:t>
            </a:r>
          </a:p>
          <a:p>
            <a:pPr>
              <a:lnSpc>
                <a:spcPct val="100000"/>
              </a:lnSpc>
            </a:pPr>
            <a:r>
              <a:rPr lang="en-GB" sz="1200" dirty="0"/>
              <a:t>Contact your </a:t>
            </a:r>
            <a:r>
              <a:rPr lang="en-GB" sz="1200" b="0" dirty="0">
                <a:solidFill>
                  <a:schemeClr val="tx1"/>
                </a:solidFill>
              </a:rPr>
              <a:t>Point S point of sale </a:t>
            </a:r>
            <a:r>
              <a:rPr lang="en-GB" sz="1200" dirty="0"/>
              <a:t>us for more information on our selection of PREMIUM tyres.</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requested by Point S from TÜV SÜD Product Service (independent laboratory, recognized throughout Europe): 225/40 R18 92Y. Brands tested: 5 PREMIUM vs. 3 second line vs. 3 budget. October 2023, VW Golf VIII GTD, report number 713311093-PR</a:t>
            </a:r>
            <a:endParaRPr lang="en-GB" sz="1200" dirty="0"/>
          </a:p>
          <a:p>
            <a:pPr>
              <a:lnSpc>
                <a:spcPct val="110000"/>
              </a:lnSpc>
            </a:pPr>
            <a:r>
              <a:rPr lang="en-GB" sz="1200" b="0" dirty="0">
                <a:solidFill>
                  <a:schemeClr val="tx1"/>
                </a:solidFill>
              </a:rPr>
              <a:t>#PremiumTyres #RoadSafety #PointStyres</a:t>
            </a:r>
          </a:p>
          <a:p>
            <a:pPr>
              <a:lnSpc>
                <a:spcPct val="110000"/>
              </a:lnSpc>
            </a:pPr>
            <a:endParaRPr lang="en-GB" dirty="0"/>
          </a:p>
          <a:p>
            <a:pPr>
              <a:lnSpc>
                <a:spcPct val="100000"/>
              </a:lnSpc>
            </a:pPr>
            <a:endParaRPr lang="en-US" dirty="0"/>
          </a:p>
        </p:txBody>
      </p:sp>
      <p:pic>
        <p:nvPicPr>
          <p:cNvPr id="5" name="Image 4" descr="Une image contenant véhicule, Véhicule terrestre, roue, pneu&#10;&#10;Description générée automatiquement">
            <a:extLst>
              <a:ext uri="{FF2B5EF4-FFF2-40B4-BE49-F238E27FC236}">
                <a16:creationId xmlns:a16="http://schemas.microsoft.com/office/drawing/2014/main" id="{03C9606D-37BA-9608-2A88-B36158A3DED9}"/>
              </a:ext>
            </a:extLst>
          </p:cNvPr>
          <p:cNvPicPr>
            <a:picLocks noChangeAspect="1"/>
          </p:cNvPicPr>
          <p:nvPr/>
        </p:nvPicPr>
        <p:blipFill rotWithShape="1">
          <a:blip r:embed="rId2">
            <a:extLst>
              <a:ext uri="{28A0092B-C50C-407E-A947-70E740481C1C}">
                <a14:useLocalDpi xmlns:a14="http://schemas.microsoft.com/office/drawing/2010/main" val="0"/>
              </a:ext>
            </a:extLst>
          </a:blip>
          <a:srcRect t="92446" r="1164"/>
          <a:stretch/>
        </p:blipFill>
        <p:spPr>
          <a:xfrm>
            <a:off x="6784441" y="1956880"/>
            <a:ext cx="4662461" cy="360605"/>
          </a:xfrm>
          <a:prstGeom prst="rect">
            <a:avLst/>
          </a:prstGeom>
          <a:ln>
            <a:solidFill>
              <a:srgbClr val="00529C"/>
            </a:solidFill>
          </a:ln>
        </p:spPr>
      </p:pic>
      <p:pic>
        <p:nvPicPr>
          <p:cNvPr id="7" name="Image 6" descr="Une image contenant véhicule, roue, pneu, Véhicule terrestre&#10;&#10;Description générée automatiquement">
            <a:extLst>
              <a:ext uri="{FF2B5EF4-FFF2-40B4-BE49-F238E27FC236}">
                <a16:creationId xmlns:a16="http://schemas.microsoft.com/office/drawing/2014/main" id="{E87D7674-D4B2-8598-CD03-581D3E805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442" y="2326565"/>
            <a:ext cx="4662461" cy="3626358"/>
          </a:xfrm>
          <a:prstGeom prst="rect">
            <a:avLst/>
          </a:prstGeom>
          <a:ln>
            <a:solidFill>
              <a:srgbClr val="00529C"/>
            </a:solidFill>
          </a:ln>
        </p:spPr>
      </p:pic>
    </p:spTree>
    <p:extLst>
      <p:ext uri="{BB962C8B-B14F-4D97-AF65-F5344CB8AC3E}">
        <p14:creationId xmlns:p14="http://schemas.microsoft.com/office/powerpoint/2010/main" val="528435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79F208-AC18-B6EC-6FE5-4A48D885ABBF}"/>
              </a:ext>
            </a:extLst>
          </p:cNvPr>
          <p:cNvSpPr/>
          <p:nvPr/>
        </p:nvSpPr>
        <p:spPr>
          <a:xfrm>
            <a:off x="695325" y="1162050"/>
            <a:ext cx="990600" cy="495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Graphique, cercle, graphisme, Caractère coloré&#10;&#10;Description générée automatiquement">
            <a:extLst>
              <a:ext uri="{FF2B5EF4-FFF2-40B4-BE49-F238E27FC236}">
                <a16:creationId xmlns:a16="http://schemas.microsoft.com/office/drawing/2014/main" id="{FE1A3017-F652-BB8A-C4B9-77FEBB0FFFA1}"/>
              </a:ext>
            </a:extLst>
          </p:cNvPr>
          <p:cNvPicPr/>
          <p:nvPr/>
        </p:nvPicPr>
        <p:blipFill>
          <a:blip r:embed="rId2">
            <a:alphaModFix amt="5000"/>
            <a:extLst>
              <a:ext uri="{28A0092B-C50C-407E-A947-70E740481C1C}">
                <a14:useLocalDpi xmlns:a14="http://schemas.microsoft.com/office/drawing/2010/main" val="0"/>
              </a:ext>
            </a:extLst>
          </a:blip>
          <a:stretch>
            <a:fillRect/>
          </a:stretch>
        </p:blipFill>
        <p:spPr>
          <a:xfrm>
            <a:off x="2484112" y="414522"/>
            <a:ext cx="7223775" cy="6028956"/>
          </a:xfrm>
          <a:prstGeom prst="rect">
            <a:avLst/>
          </a:prstGeom>
        </p:spPr>
      </p:pic>
      <p:sp>
        <p:nvSpPr>
          <p:cNvPr id="3" name="Espace réservé du texte 2">
            <a:extLst>
              <a:ext uri="{FF2B5EF4-FFF2-40B4-BE49-F238E27FC236}">
                <a16:creationId xmlns:a16="http://schemas.microsoft.com/office/drawing/2014/main" id="{E4EB2085-33DC-375F-5F24-9E5BEA77E7FB}"/>
              </a:ext>
            </a:extLst>
          </p:cNvPr>
          <p:cNvSpPr txBox="1">
            <a:spLocks/>
          </p:cNvSpPr>
          <p:nvPr/>
        </p:nvSpPr>
        <p:spPr>
          <a:xfrm>
            <a:off x="3819525" y="1878806"/>
            <a:ext cx="4552950" cy="3100388"/>
          </a:xfrm>
          <a:prstGeom prst="rect">
            <a:avLst/>
          </a:prstGeom>
          <a:ln>
            <a:solidFill>
              <a:srgbClr val="2CB34A"/>
            </a:solidFill>
          </a:ln>
        </p:spPr>
        <p:txBody>
          <a:bodyPr vert="horz" lIns="0" tIns="0" rIns="0" bIns="0" rtlCol="0" anchor="b" anchorCtr="0">
            <a:normAutofit lnSpcReduction="10000"/>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dirty="0"/>
              <a:t>Publication ideas for </a:t>
            </a:r>
            <a:r>
              <a:rPr lang="en-US" dirty="0">
                <a:solidFill>
                  <a:srgbClr val="2CB34A"/>
                </a:solidFill>
                <a:effectLst>
                  <a:outerShdw blurRad="38100" dist="38100" dir="2700000" algn="tl">
                    <a:srgbClr val="000000">
                      <a:alpha val="43137"/>
                    </a:srgbClr>
                  </a:outerShdw>
                </a:effectLst>
              </a:rPr>
              <a:t>summer </a:t>
            </a:r>
            <a:r>
              <a:rPr lang="en-US" dirty="0" err="1">
                <a:solidFill>
                  <a:srgbClr val="2CB34A"/>
                </a:solidFill>
                <a:effectLst>
                  <a:outerShdw blurRad="38100" dist="38100" dir="2700000" algn="tl">
                    <a:srgbClr val="000000">
                      <a:alpha val="43137"/>
                    </a:srgbClr>
                  </a:outerShdw>
                </a:effectLst>
              </a:rPr>
              <a:t>tyres</a:t>
            </a:r>
            <a:endParaRPr lang="fr-FR" dirty="0">
              <a:solidFill>
                <a:srgbClr val="2CB34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7578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7">
            <a:extLst>
              <a:ext uri="{FF2B5EF4-FFF2-40B4-BE49-F238E27FC236}">
                <a16:creationId xmlns:a16="http://schemas.microsoft.com/office/drawing/2014/main" id="{8A97E179-61E7-4D78-F3A4-9C34DB2488FB}"/>
              </a:ext>
            </a:extLst>
          </p:cNvPr>
          <p:cNvSpPr txBox="1">
            <a:spLocks/>
          </p:cNvSpPr>
          <p:nvPr/>
        </p:nvSpPr>
        <p:spPr>
          <a:xfrm>
            <a:off x="720670" y="1916706"/>
            <a:ext cx="4809744" cy="467568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600" b="0" i="0" kern="120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800"/>
              </a:spcAft>
            </a:pPr>
            <a:r>
              <a:rPr lang="en-US" sz="1200" b="1" dirty="0">
                <a:solidFill>
                  <a:schemeClr val="tx1"/>
                </a:solidFill>
                <a:latin typeface="Calibri" panose="020F0502020204030204" pitchFamily="34" charset="0"/>
                <a:ea typeface="Calibri" panose="020F0502020204030204" pitchFamily="34" charset="0"/>
              </a:rPr>
              <a:t>Ready to go on vacation? </a:t>
            </a:r>
          </a:p>
          <a:p>
            <a:pPr>
              <a:lnSpc>
                <a:spcPct val="100000"/>
              </a:lnSpc>
              <a:spcBef>
                <a:spcPts val="0"/>
              </a:spcBef>
              <a:spcAft>
                <a:spcPts val="800"/>
              </a:spcAft>
            </a:pPr>
            <a:r>
              <a:rPr lang="en-US" sz="1200" dirty="0">
                <a:solidFill>
                  <a:schemeClr val="tx1"/>
                </a:solidFill>
                <a:latin typeface="Calibri" panose="020F0502020204030204" pitchFamily="34" charset="0"/>
                <a:ea typeface="Calibri" panose="020F0502020204030204" pitchFamily="34" charset="0"/>
              </a:rPr>
              <a:t>Not so fast! A few checks are necessary before getting behind the wheel. </a:t>
            </a:r>
            <a:r>
              <a:rPr lang="en-GB" sz="1200" dirty="0">
                <a:solidFill>
                  <a:schemeClr val="tx1"/>
                </a:solidFill>
                <a:latin typeface="Calibri" panose="020F0502020204030204" pitchFamily="34" charset="0"/>
                <a:ea typeface="Calibri" panose="020F0502020204030204" pitchFamily="34" charset="0"/>
              </a:rPr>
              <a:t>How do you check your car before you go on vacation? </a:t>
            </a:r>
            <a:endParaRPr lang="fr-FR" sz="1200" dirty="0">
              <a:solidFill>
                <a:schemeClr val="tx1"/>
              </a:solidFill>
              <a:latin typeface="Calibri" panose="020F0502020204030204" pitchFamily="34" charset="0"/>
              <a:ea typeface="Calibri" panose="020F0502020204030204" pitchFamily="34" charset="0"/>
            </a:endParaRPr>
          </a:p>
          <a:p>
            <a:pPr>
              <a:lnSpc>
                <a:spcPct val="100000"/>
              </a:lnSpc>
              <a:spcBef>
                <a:spcPts val="0"/>
              </a:spcBef>
              <a:spcAft>
                <a:spcPts val="800"/>
              </a:spcAft>
            </a:pPr>
            <a:r>
              <a:rPr lang="en-GB" sz="1200" dirty="0">
                <a:solidFill>
                  <a:schemeClr val="tx1"/>
                </a:solidFill>
                <a:latin typeface="Calibri" panose="020F0502020204030204" pitchFamily="34" charset="0"/>
                <a:ea typeface="Calibri" panose="020F0502020204030204" pitchFamily="34" charset="0"/>
              </a:rPr>
              <a:t>1 - check and clean your windshield wipers </a:t>
            </a:r>
            <a:endParaRPr lang="fr-FR" sz="1200" dirty="0">
              <a:solidFill>
                <a:schemeClr val="tx1"/>
              </a:solidFill>
              <a:latin typeface="Calibri" panose="020F0502020204030204" pitchFamily="34" charset="0"/>
              <a:ea typeface="Calibri" panose="020F0502020204030204" pitchFamily="34" charset="0"/>
            </a:endParaRPr>
          </a:p>
          <a:p>
            <a:pPr>
              <a:lnSpc>
                <a:spcPct val="100000"/>
              </a:lnSpc>
              <a:spcBef>
                <a:spcPts val="0"/>
              </a:spcBef>
              <a:spcAft>
                <a:spcPts val="800"/>
              </a:spcAft>
            </a:pPr>
            <a:r>
              <a:rPr lang="en-GB" sz="1200" dirty="0">
                <a:solidFill>
                  <a:schemeClr val="tx1"/>
                </a:solidFill>
                <a:latin typeface="Calibri" panose="020F0502020204030204" pitchFamily="34" charset="0"/>
                <a:ea typeface="Calibri" panose="020F0502020204030204" pitchFamily="34" charset="0"/>
              </a:rPr>
              <a:t>2 - check your headlights</a:t>
            </a:r>
            <a:endParaRPr lang="fr-FR" sz="1200" dirty="0">
              <a:solidFill>
                <a:schemeClr val="tx1"/>
              </a:solidFill>
              <a:latin typeface="Calibri" panose="020F0502020204030204" pitchFamily="34" charset="0"/>
              <a:ea typeface="Calibri" panose="020F0502020204030204" pitchFamily="34" charset="0"/>
            </a:endParaRPr>
          </a:p>
          <a:p>
            <a:pPr>
              <a:lnSpc>
                <a:spcPct val="100000"/>
              </a:lnSpc>
              <a:spcBef>
                <a:spcPts val="0"/>
              </a:spcBef>
              <a:spcAft>
                <a:spcPts val="800"/>
              </a:spcAft>
            </a:pPr>
            <a:r>
              <a:rPr lang="en-GB" sz="1200" dirty="0">
                <a:solidFill>
                  <a:schemeClr val="tx1"/>
                </a:solidFill>
                <a:latin typeface="Calibri" panose="020F0502020204030204" pitchFamily="34" charset="0"/>
                <a:ea typeface="Calibri" panose="020F0502020204030204" pitchFamily="34" charset="0"/>
              </a:rPr>
              <a:t>3 - check your windscreen</a:t>
            </a:r>
            <a:endParaRPr lang="fr-FR" sz="1200" dirty="0">
              <a:solidFill>
                <a:schemeClr val="tx1"/>
              </a:solidFill>
              <a:latin typeface="Calibri" panose="020F0502020204030204" pitchFamily="34" charset="0"/>
              <a:ea typeface="Calibri" panose="020F0502020204030204" pitchFamily="34" charset="0"/>
            </a:endParaRPr>
          </a:p>
          <a:p>
            <a:pPr>
              <a:lnSpc>
                <a:spcPct val="100000"/>
              </a:lnSpc>
              <a:spcBef>
                <a:spcPts val="0"/>
              </a:spcBef>
              <a:spcAft>
                <a:spcPts val="800"/>
              </a:spcAft>
            </a:pPr>
            <a:r>
              <a:rPr lang="en-GB" sz="1200" dirty="0">
                <a:solidFill>
                  <a:schemeClr val="tx1"/>
                </a:solidFill>
                <a:latin typeface="Calibri" panose="020F0502020204030204" pitchFamily="34" charset="0"/>
                <a:ea typeface="Calibri" panose="020F0502020204030204" pitchFamily="34" charset="0"/>
              </a:rPr>
              <a:t>4 - check the condition and  the pressure of your tyres</a:t>
            </a:r>
            <a:endParaRPr lang="fr-FR" sz="1200" dirty="0">
              <a:solidFill>
                <a:schemeClr val="tx1"/>
              </a:solidFill>
              <a:latin typeface="Calibri" panose="020F0502020204030204" pitchFamily="34" charset="0"/>
              <a:ea typeface="Calibri" panose="020F0502020204030204" pitchFamily="34" charset="0"/>
            </a:endParaRPr>
          </a:p>
          <a:p>
            <a:pPr>
              <a:lnSpc>
                <a:spcPct val="100000"/>
              </a:lnSpc>
              <a:spcBef>
                <a:spcPts val="0"/>
              </a:spcBef>
              <a:spcAft>
                <a:spcPts val="800"/>
              </a:spcAft>
            </a:pPr>
            <a:r>
              <a:rPr lang="en-GB" sz="1200" dirty="0">
                <a:solidFill>
                  <a:schemeClr val="tx1"/>
                </a:solidFill>
                <a:latin typeface="Calibri" panose="020F0502020204030204" pitchFamily="34" charset="0"/>
                <a:ea typeface="Calibri" panose="020F0502020204030204" pitchFamily="34" charset="0"/>
              </a:rPr>
              <a:t>5 - check your radiator</a:t>
            </a:r>
            <a:endParaRPr lang="fr-FR" sz="1200" dirty="0">
              <a:solidFill>
                <a:schemeClr val="tx1"/>
              </a:solidFill>
              <a:latin typeface="Calibri" panose="020F0502020204030204" pitchFamily="34" charset="0"/>
              <a:ea typeface="Calibri" panose="020F0502020204030204" pitchFamily="34" charset="0"/>
            </a:endParaRPr>
          </a:p>
          <a:p>
            <a:pPr>
              <a:lnSpc>
                <a:spcPct val="100000"/>
              </a:lnSpc>
              <a:spcBef>
                <a:spcPts val="0"/>
              </a:spcBef>
              <a:spcAft>
                <a:spcPts val="600"/>
              </a:spcAft>
            </a:pPr>
            <a:r>
              <a:rPr lang="en-GB" sz="1200" dirty="0">
                <a:solidFill>
                  <a:schemeClr val="tx1"/>
                </a:solidFill>
                <a:latin typeface="Calibri" panose="020F0502020204030204" pitchFamily="34" charset="0"/>
                <a:ea typeface="Calibri" panose="020F0502020204030204" pitchFamily="34" charset="0"/>
              </a:rPr>
              <a:t>6 - check your vehicle liquid’s levels</a:t>
            </a:r>
            <a:endParaRPr lang="fr-FR" sz="1200" dirty="0">
              <a:solidFill>
                <a:schemeClr val="tx1"/>
              </a:solidFill>
              <a:latin typeface="Calibri" panose="020F0502020204030204" pitchFamily="34" charset="0"/>
              <a:ea typeface="Calibri" panose="020F0502020204030204" pitchFamily="34" charset="0"/>
            </a:endParaRPr>
          </a:p>
          <a:p>
            <a:pPr>
              <a:lnSpc>
                <a:spcPct val="100000"/>
              </a:lnSpc>
              <a:spcBef>
                <a:spcPts val="0"/>
              </a:spcBef>
              <a:spcAft>
                <a:spcPts val="800"/>
              </a:spcAft>
            </a:pPr>
            <a:r>
              <a:rPr lang="en-GB" sz="1200" dirty="0">
                <a:solidFill>
                  <a:schemeClr val="tx1"/>
                </a:solidFill>
                <a:latin typeface="Calibri" panose="020F0502020204030204" pitchFamily="34" charset="0"/>
                <a:ea typeface="Calibri" panose="020F0502020204030204" pitchFamily="34" charset="0"/>
              </a:rPr>
              <a:t>7 - check the timing or driving belt</a:t>
            </a:r>
            <a:endParaRPr lang="fr-FR" sz="1200" dirty="0">
              <a:solidFill>
                <a:schemeClr val="tx1"/>
              </a:solidFill>
              <a:latin typeface="Calibri" panose="020F0502020204030204" pitchFamily="34" charset="0"/>
              <a:ea typeface="Calibri" panose="020F0502020204030204" pitchFamily="34" charset="0"/>
            </a:endParaRPr>
          </a:p>
          <a:p>
            <a:pPr>
              <a:lnSpc>
                <a:spcPct val="100000"/>
              </a:lnSpc>
              <a:spcBef>
                <a:spcPts val="0"/>
              </a:spcBef>
              <a:spcAft>
                <a:spcPts val="800"/>
              </a:spcAft>
            </a:pPr>
            <a:r>
              <a:rPr lang="en-GB" sz="1200" dirty="0">
                <a:solidFill>
                  <a:schemeClr val="tx1"/>
                </a:solidFill>
                <a:latin typeface="Calibri" panose="020F0502020204030204" pitchFamily="34" charset="0"/>
                <a:ea typeface="Calibri" panose="020F0502020204030204" pitchFamily="34" charset="0"/>
              </a:rPr>
              <a:t>8 - check your exhaust pipe and rust</a:t>
            </a:r>
            <a:endParaRPr lang="fr-FR" sz="1200" dirty="0">
              <a:solidFill>
                <a:schemeClr val="tx1"/>
              </a:solidFill>
              <a:latin typeface="Calibri" panose="020F0502020204030204" pitchFamily="34" charset="0"/>
              <a:ea typeface="Calibri" panose="020F0502020204030204" pitchFamily="34" charset="0"/>
            </a:endParaRPr>
          </a:p>
          <a:p>
            <a:pPr>
              <a:lnSpc>
                <a:spcPct val="100000"/>
              </a:lnSpc>
              <a:spcBef>
                <a:spcPts val="0"/>
              </a:spcBef>
              <a:spcAft>
                <a:spcPts val="800"/>
              </a:spcAft>
            </a:pPr>
            <a:r>
              <a:rPr lang="en-GB" sz="1200" dirty="0">
                <a:solidFill>
                  <a:schemeClr val="tx1"/>
                </a:solidFill>
                <a:latin typeface="Calibri" panose="020F0502020204030204" pitchFamily="34" charset="0"/>
                <a:ea typeface="Calibri" panose="020F0502020204030204" pitchFamily="34" charset="0"/>
              </a:rPr>
              <a:t>9 - check your brakes</a:t>
            </a:r>
            <a:endParaRPr lang="fr-FR" sz="1200" dirty="0">
              <a:solidFill>
                <a:schemeClr val="tx1"/>
              </a:solidFill>
              <a:latin typeface="Calibri" panose="020F0502020204030204" pitchFamily="34" charset="0"/>
              <a:ea typeface="Calibri" panose="020F0502020204030204" pitchFamily="34" charset="0"/>
            </a:endParaRPr>
          </a:p>
          <a:p>
            <a:pPr>
              <a:lnSpc>
                <a:spcPct val="100000"/>
              </a:lnSpc>
              <a:spcBef>
                <a:spcPts val="0"/>
              </a:spcBef>
              <a:spcAft>
                <a:spcPts val="800"/>
              </a:spcAft>
            </a:pPr>
            <a:r>
              <a:rPr lang="en-GB" sz="1200" dirty="0">
                <a:solidFill>
                  <a:schemeClr val="tx1"/>
                </a:solidFill>
                <a:latin typeface="Calibri" panose="020F0502020204030204" pitchFamily="34" charset="0"/>
                <a:ea typeface="Calibri" panose="020F0502020204030204" pitchFamily="34" charset="0"/>
              </a:rPr>
              <a:t>10 - check your battery and for signs of corrosion</a:t>
            </a:r>
            <a:endParaRPr lang="fr-FR" sz="1200" dirty="0">
              <a:solidFill>
                <a:schemeClr val="tx1"/>
              </a:solidFill>
              <a:latin typeface="Calibri" panose="020F0502020204030204" pitchFamily="34" charset="0"/>
              <a:ea typeface="Calibri" panose="020F0502020204030204" pitchFamily="34" charset="0"/>
            </a:endParaRPr>
          </a:p>
          <a:p>
            <a:pPr>
              <a:lnSpc>
                <a:spcPct val="100000"/>
              </a:lnSpc>
              <a:spcBef>
                <a:spcPts val="0"/>
              </a:spcBef>
              <a:spcAft>
                <a:spcPts val="800"/>
              </a:spcAft>
            </a:pPr>
            <a:r>
              <a:rPr lang="en-GB" sz="1200" dirty="0">
                <a:solidFill>
                  <a:schemeClr val="tx1"/>
                </a:solidFill>
                <a:latin typeface="Calibri" panose="020F0502020204030204" pitchFamily="34" charset="0"/>
                <a:ea typeface="Calibri" panose="020F0502020204030204" pitchFamily="34" charset="0"/>
              </a:rPr>
              <a:t>11 - check your emergency equipment</a:t>
            </a:r>
            <a:endParaRPr lang="fr-FR" sz="1200" dirty="0">
              <a:solidFill>
                <a:schemeClr val="tx1"/>
              </a:solidFill>
              <a:latin typeface="Calibri" panose="020F0502020204030204" pitchFamily="34" charset="0"/>
              <a:ea typeface="Calibri" panose="020F0502020204030204" pitchFamily="34" charset="0"/>
            </a:endParaRPr>
          </a:p>
          <a:p>
            <a:endParaRPr lang="fr-FR" sz="1000" dirty="0">
              <a:solidFill>
                <a:schemeClr val="tx1"/>
              </a:solidFill>
            </a:endParaRPr>
          </a:p>
        </p:txBody>
      </p:sp>
      <p:sp>
        <p:nvSpPr>
          <p:cNvPr id="8" name="Espace réservé du texte 7">
            <a:extLst>
              <a:ext uri="{FF2B5EF4-FFF2-40B4-BE49-F238E27FC236}">
                <a16:creationId xmlns:a16="http://schemas.microsoft.com/office/drawing/2014/main" id="{4BC73765-4426-2850-0C1D-03F1F953AE98}"/>
              </a:ext>
            </a:extLst>
          </p:cNvPr>
          <p:cNvSpPr>
            <a:spLocks noGrp="1"/>
          </p:cNvSpPr>
          <p:nvPr>
            <p:ph type="body" sz="quarter" idx="14"/>
          </p:nvPr>
        </p:nvSpPr>
        <p:spPr/>
        <p:txBody>
          <a:bodyPr>
            <a:normAutofit/>
          </a:bodyPr>
          <a:lstStyle/>
          <a:p>
            <a:r>
              <a:rPr lang="en-US" sz="3200" dirty="0"/>
              <a:t>Ready to go on vacation? </a:t>
            </a:r>
          </a:p>
        </p:txBody>
      </p:sp>
      <p:pic>
        <p:nvPicPr>
          <p:cNvPr id="5" name="Image 4" descr="Une image contenant personne, ciel, véhicule, Véhicule terrestre&#10;&#10;Description générée automatiquement">
            <a:extLst>
              <a:ext uri="{FF2B5EF4-FFF2-40B4-BE49-F238E27FC236}">
                <a16:creationId xmlns:a16="http://schemas.microsoft.com/office/drawing/2014/main" id="{0E5ED865-5EDE-0B69-5A3E-562D0DA23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875" y="2413203"/>
            <a:ext cx="4095462" cy="3185360"/>
          </a:xfrm>
          <a:prstGeom prst="rect">
            <a:avLst/>
          </a:prstGeom>
        </p:spPr>
      </p:pic>
    </p:spTree>
    <p:extLst>
      <p:ext uri="{BB962C8B-B14F-4D97-AF65-F5344CB8AC3E}">
        <p14:creationId xmlns:p14="http://schemas.microsoft.com/office/powerpoint/2010/main" val="1235119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7">
            <a:extLst>
              <a:ext uri="{FF2B5EF4-FFF2-40B4-BE49-F238E27FC236}">
                <a16:creationId xmlns:a16="http://schemas.microsoft.com/office/drawing/2014/main" id="{8A97E179-61E7-4D78-F3A4-9C34DB2488FB}"/>
              </a:ext>
            </a:extLst>
          </p:cNvPr>
          <p:cNvSpPr txBox="1">
            <a:spLocks/>
          </p:cNvSpPr>
          <p:nvPr/>
        </p:nvSpPr>
        <p:spPr>
          <a:xfrm>
            <a:off x="1002892" y="2734684"/>
            <a:ext cx="4744465" cy="178086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600" b="0" i="0" kern="120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800"/>
              </a:spcAft>
            </a:pPr>
            <a:r>
              <a:rPr lang="en-US" sz="1200" b="1" dirty="0">
                <a:solidFill>
                  <a:schemeClr val="tx1"/>
                </a:solidFill>
                <a:ea typeface="Calibri" panose="020F0502020204030204" pitchFamily="34" charset="0"/>
              </a:rPr>
              <a:t>Summer Tyres</a:t>
            </a:r>
          </a:p>
          <a:p>
            <a:pPr>
              <a:lnSpc>
                <a:spcPct val="100000"/>
              </a:lnSpc>
              <a:spcBef>
                <a:spcPts val="0"/>
              </a:spcBef>
              <a:spcAft>
                <a:spcPts val="800"/>
              </a:spcAft>
            </a:pPr>
            <a:r>
              <a:rPr lang="en-US" sz="1200" dirty="0">
                <a:solidFill>
                  <a:schemeClr val="tx1"/>
                </a:solidFill>
                <a:ea typeface="Calibri" panose="020F0502020204030204" pitchFamily="34" charset="0"/>
              </a:rPr>
              <a:t>Summer tyres are designed to perform year-round in all weather conditions. They deliver optimal performance when the temperature is above 7°C.</a:t>
            </a:r>
          </a:p>
          <a:p>
            <a:pPr>
              <a:lnSpc>
                <a:spcPct val="100000"/>
              </a:lnSpc>
              <a:spcBef>
                <a:spcPts val="0"/>
              </a:spcBef>
              <a:spcAft>
                <a:spcPts val="800"/>
              </a:spcAft>
            </a:pPr>
            <a:r>
              <a:rPr lang="en-US" sz="1200" dirty="0">
                <a:solidFill>
                  <a:schemeClr val="tx1"/>
                </a:solidFill>
                <a:ea typeface="Calibri" panose="020F0502020204030204" pitchFamily="34" charset="0"/>
              </a:rPr>
              <a:t>Summer tyres come as standard on new vehicles and are the most common type in the market.</a:t>
            </a:r>
          </a:p>
          <a:p>
            <a:pPr>
              <a:lnSpc>
                <a:spcPct val="100000"/>
              </a:lnSpc>
              <a:spcBef>
                <a:spcPts val="0"/>
              </a:spcBef>
              <a:spcAft>
                <a:spcPts val="800"/>
              </a:spcAft>
            </a:pPr>
            <a:r>
              <a:rPr lang="en-US" sz="1200" dirty="0">
                <a:solidFill>
                  <a:schemeClr val="tx1"/>
                </a:solidFill>
                <a:ea typeface="Calibri" panose="020F0502020204030204" pitchFamily="34" charset="0"/>
              </a:rPr>
              <a:t>Visit your Point S center for a wide choice of summer tyres!</a:t>
            </a:r>
          </a:p>
          <a:p>
            <a:endParaRPr lang="fr-FR" sz="900" dirty="0">
              <a:solidFill>
                <a:schemeClr val="tx1"/>
              </a:solidFill>
            </a:endParaRPr>
          </a:p>
        </p:txBody>
      </p:sp>
      <p:sp>
        <p:nvSpPr>
          <p:cNvPr id="8" name="Espace réservé du texte 7">
            <a:extLst>
              <a:ext uri="{FF2B5EF4-FFF2-40B4-BE49-F238E27FC236}">
                <a16:creationId xmlns:a16="http://schemas.microsoft.com/office/drawing/2014/main" id="{4BC73765-4426-2850-0C1D-03F1F953AE98}"/>
              </a:ext>
            </a:extLst>
          </p:cNvPr>
          <p:cNvSpPr>
            <a:spLocks noGrp="1"/>
          </p:cNvSpPr>
          <p:nvPr>
            <p:ph type="body" sz="quarter" idx="14"/>
          </p:nvPr>
        </p:nvSpPr>
        <p:spPr/>
        <p:txBody>
          <a:bodyPr>
            <a:normAutofit/>
          </a:bodyPr>
          <a:lstStyle/>
          <a:p>
            <a:r>
              <a:rPr lang="en-US" sz="3200" dirty="0"/>
              <a:t>Summer Tyres</a:t>
            </a:r>
          </a:p>
        </p:txBody>
      </p:sp>
      <p:pic>
        <p:nvPicPr>
          <p:cNvPr id="5" name="Image 4" descr="Une image contenant véhicule, texte, Véhicule terrestre, plein air&#10;&#10;Description générée automatiquement">
            <a:extLst>
              <a:ext uri="{FF2B5EF4-FFF2-40B4-BE49-F238E27FC236}">
                <a16:creationId xmlns:a16="http://schemas.microsoft.com/office/drawing/2014/main" id="{8BDCED70-7017-FC5E-F121-2671E6FD5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0715" y="2250348"/>
            <a:ext cx="3955004" cy="2749543"/>
          </a:xfrm>
          <a:prstGeom prst="rect">
            <a:avLst/>
          </a:prstGeom>
        </p:spPr>
      </p:pic>
    </p:spTree>
    <p:extLst>
      <p:ext uri="{BB962C8B-B14F-4D97-AF65-F5344CB8AC3E}">
        <p14:creationId xmlns:p14="http://schemas.microsoft.com/office/powerpoint/2010/main" val="1322793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7">
            <a:extLst>
              <a:ext uri="{FF2B5EF4-FFF2-40B4-BE49-F238E27FC236}">
                <a16:creationId xmlns:a16="http://schemas.microsoft.com/office/drawing/2014/main" id="{8A97E179-61E7-4D78-F3A4-9C34DB2488FB}"/>
              </a:ext>
            </a:extLst>
          </p:cNvPr>
          <p:cNvSpPr txBox="1">
            <a:spLocks/>
          </p:cNvSpPr>
          <p:nvPr/>
        </p:nvSpPr>
        <p:spPr>
          <a:xfrm>
            <a:off x="1226094" y="3080629"/>
            <a:ext cx="4744465" cy="103190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600" b="0" i="0" kern="120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1" dirty="0">
                <a:solidFill>
                  <a:schemeClr val="tx1"/>
                </a:solidFill>
                <a:latin typeface="+mn-lt"/>
              </a:rPr>
              <a:t>Is it possible to drive with winter tyres in the summer? </a:t>
            </a:r>
          </a:p>
          <a:p>
            <a:pPr>
              <a:lnSpc>
                <a:spcPct val="100000"/>
              </a:lnSpc>
            </a:pPr>
            <a:r>
              <a:rPr lang="en-US" sz="1200" dirty="0">
                <a:solidFill>
                  <a:schemeClr val="tx1"/>
                </a:solidFill>
                <a:latin typeface="+mn-lt"/>
              </a:rPr>
              <a:t>Winter tyres are designed to operate at low temperatures and have a lower heat dissipation capacity.  But be careful, in summer, this increases the risk of over inflation but also the risk of the </a:t>
            </a:r>
            <a:r>
              <a:rPr lang="en-US" sz="1200" dirty="0" err="1">
                <a:solidFill>
                  <a:schemeClr val="tx1"/>
                </a:solidFill>
                <a:latin typeface="+mn-lt"/>
              </a:rPr>
              <a:t>tyre</a:t>
            </a:r>
            <a:r>
              <a:rPr lang="en-US" sz="1200" dirty="0">
                <a:solidFill>
                  <a:schemeClr val="tx1"/>
                </a:solidFill>
                <a:latin typeface="+mn-lt"/>
              </a:rPr>
              <a:t> bursting! </a:t>
            </a:r>
          </a:p>
          <a:p>
            <a:endParaRPr lang="fr-FR" sz="900" dirty="0">
              <a:solidFill>
                <a:schemeClr val="tx1"/>
              </a:solidFill>
            </a:endParaRPr>
          </a:p>
        </p:txBody>
      </p:sp>
      <p:sp>
        <p:nvSpPr>
          <p:cNvPr id="8" name="Espace réservé du texte 7">
            <a:extLst>
              <a:ext uri="{FF2B5EF4-FFF2-40B4-BE49-F238E27FC236}">
                <a16:creationId xmlns:a16="http://schemas.microsoft.com/office/drawing/2014/main" id="{4BC73765-4426-2850-0C1D-03F1F953AE98}"/>
              </a:ext>
            </a:extLst>
          </p:cNvPr>
          <p:cNvSpPr>
            <a:spLocks noGrp="1"/>
          </p:cNvSpPr>
          <p:nvPr>
            <p:ph type="body" sz="quarter" idx="14"/>
          </p:nvPr>
        </p:nvSpPr>
        <p:spPr/>
        <p:txBody>
          <a:bodyPr>
            <a:normAutofit/>
          </a:bodyPr>
          <a:lstStyle/>
          <a:p>
            <a:r>
              <a:rPr lang="en-US" sz="3200" dirty="0"/>
              <a:t>Summer Tyres</a:t>
            </a:r>
          </a:p>
        </p:txBody>
      </p:sp>
      <p:pic>
        <p:nvPicPr>
          <p:cNvPr id="13" name="Image 12" descr="Une image contenant véhicule, Véhicule terrestre, voiture, plein air&#10;&#10;Description générée automatiquement">
            <a:extLst>
              <a:ext uri="{FF2B5EF4-FFF2-40B4-BE49-F238E27FC236}">
                <a16:creationId xmlns:a16="http://schemas.microsoft.com/office/drawing/2014/main" id="{3CD32601-F63E-FE77-F172-92483031A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5372" y="2167386"/>
            <a:ext cx="3675077" cy="2858393"/>
          </a:xfrm>
          <a:prstGeom prst="rect">
            <a:avLst/>
          </a:prstGeom>
        </p:spPr>
      </p:pic>
    </p:spTree>
    <p:extLst>
      <p:ext uri="{BB962C8B-B14F-4D97-AF65-F5344CB8AC3E}">
        <p14:creationId xmlns:p14="http://schemas.microsoft.com/office/powerpoint/2010/main" val="791326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Graphique, cercle, graphisme, Caractère coloré&#10;&#10;Description générée automatiquement">
            <a:extLst>
              <a:ext uri="{FF2B5EF4-FFF2-40B4-BE49-F238E27FC236}">
                <a16:creationId xmlns:a16="http://schemas.microsoft.com/office/drawing/2014/main" id="{0D6F45E3-064B-BA91-FD5D-A369EC66ED06}"/>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2484112" y="414522"/>
            <a:ext cx="7223775" cy="6028956"/>
          </a:xfrm>
          <a:prstGeom prst="rect">
            <a:avLst/>
          </a:prstGeom>
        </p:spPr>
      </p:pic>
      <p:sp>
        <p:nvSpPr>
          <p:cNvPr id="6" name="Espace réservé du texte 2">
            <a:extLst>
              <a:ext uri="{FF2B5EF4-FFF2-40B4-BE49-F238E27FC236}">
                <a16:creationId xmlns:a16="http://schemas.microsoft.com/office/drawing/2014/main" id="{8752868E-A398-053D-9FBB-BB03009EF2F1}"/>
              </a:ext>
            </a:extLst>
          </p:cNvPr>
          <p:cNvSpPr txBox="1">
            <a:spLocks/>
          </p:cNvSpPr>
          <p:nvPr/>
        </p:nvSpPr>
        <p:spPr>
          <a:xfrm>
            <a:off x="3819525" y="1878806"/>
            <a:ext cx="4552950" cy="3100388"/>
          </a:xfrm>
          <a:prstGeom prst="rect">
            <a:avLst/>
          </a:prstGeom>
          <a:ln>
            <a:solidFill>
              <a:srgbClr val="2CB34A"/>
            </a:solidFill>
          </a:ln>
        </p:spPr>
        <p:txBody>
          <a:bodyPr vert="horz" lIns="0" tIns="0" rIns="0" bIns="0" rtlCol="0" anchor="b" anchorCtr="0">
            <a:normAutofit lnSpcReduction="10000"/>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dirty="0"/>
              <a:t>Publication ideas for </a:t>
            </a:r>
            <a:r>
              <a:rPr lang="en-US" dirty="0">
                <a:solidFill>
                  <a:srgbClr val="2CB34A"/>
                </a:solidFill>
                <a:effectLst>
                  <a:outerShdw blurRad="38100" dist="38100" dir="2700000" algn="tl">
                    <a:srgbClr val="000000">
                      <a:alpha val="43137"/>
                    </a:srgbClr>
                  </a:outerShdw>
                </a:effectLst>
              </a:rPr>
              <a:t>all topics</a:t>
            </a:r>
            <a:endParaRPr lang="fr-FR" dirty="0">
              <a:solidFill>
                <a:srgbClr val="2CB34A"/>
              </a:solidFill>
              <a:effectLst>
                <a:outerShdw blurRad="38100" dist="38100" dir="2700000" algn="tl">
                  <a:srgbClr val="000000">
                    <a:alpha val="43137"/>
                  </a:srgbClr>
                </a:outerShdw>
              </a:effectLst>
            </a:endParaRPr>
          </a:p>
        </p:txBody>
      </p:sp>
      <p:sp>
        <p:nvSpPr>
          <p:cNvPr id="15" name="Rectangle 14">
            <a:extLst>
              <a:ext uri="{FF2B5EF4-FFF2-40B4-BE49-F238E27FC236}">
                <a16:creationId xmlns:a16="http://schemas.microsoft.com/office/drawing/2014/main" id="{461EFA49-05DD-4DD7-5651-CD8C57273AA9}"/>
              </a:ext>
            </a:extLst>
          </p:cNvPr>
          <p:cNvSpPr/>
          <p:nvPr/>
        </p:nvSpPr>
        <p:spPr>
          <a:xfrm>
            <a:off x="647700" y="876300"/>
            <a:ext cx="838200" cy="781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24990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9ED817-697B-0CC3-2C41-BCA2A7BBDF4A}"/>
              </a:ext>
            </a:extLst>
          </p:cNvPr>
          <p:cNvSpPr/>
          <p:nvPr/>
        </p:nvSpPr>
        <p:spPr>
          <a:xfrm>
            <a:off x="590550" y="1204912"/>
            <a:ext cx="857250" cy="3143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Graphique, cercle, graphisme, Caractère coloré&#10;&#10;Description générée automatiquement">
            <a:extLst>
              <a:ext uri="{FF2B5EF4-FFF2-40B4-BE49-F238E27FC236}">
                <a16:creationId xmlns:a16="http://schemas.microsoft.com/office/drawing/2014/main" id="{1E8D03C1-E1AE-DE9A-A727-25F4DA4C056C}"/>
              </a:ext>
            </a:extLst>
          </p:cNvPr>
          <p:cNvPicPr/>
          <p:nvPr/>
        </p:nvPicPr>
        <p:blipFill>
          <a:blip r:embed="rId2">
            <a:alphaModFix amt="5000"/>
            <a:extLst>
              <a:ext uri="{28A0092B-C50C-407E-A947-70E740481C1C}">
                <a14:useLocalDpi xmlns:a14="http://schemas.microsoft.com/office/drawing/2010/main" val="0"/>
              </a:ext>
            </a:extLst>
          </a:blip>
          <a:stretch>
            <a:fillRect/>
          </a:stretch>
        </p:blipFill>
        <p:spPr>
          <a:xfrm>
            <a:off x="2484112" y="414522"/>
            <a:ext cx="7223775" cy="6028956"/>
          </a:xfrm>
          <a:prstGeom prst="rect">
            <a:avLst/>
          </a:prstGeom>
        </p:spPr>
      </p:pic>
      <p:sp>
        <p:nvSpPr>
          <p:cNvPr id="3" name="Espace réservé du texte 2">
            <a:extLst>
              <a:ext uri="{FF2B5EF4-FFF2-40B4-BE49-F238E27FC236}">
                <a16:creationId xmlns:a16="http://schemas.microsoft.com/office/drawing/2014/main" id="{23A28F8E-FD73-3C69-22F9-BAE542B2147D}"/>
              </a:ext>
            </a:extLst>
          </p:cNvPr>
          <p:cNvSpPr txBox="1">
            <a:spLocks/>
          </p:cNvSpPr>
          <p:nvPr/>
        </p:nvSpPr>
        <p:spPr>
          <a:xfrm>
            <a:off x="3819525" y="1878806"/>
            <a:ext cx="4552950" cy="3100388"/>
          </a:xfrm>
          <a:prstGeom prst="rect">
            <a:avLst/>
          </a:prstGeom>
          <a:ln>
            <a:solidFill>
              <a:srgbClr val="2CB34A"/>
            </a:solidFill>
          </a:ln>
        </p:spPr>
        <p:txBody>
          <a:bodyPr vert="horz" lIns="0" tIns="0" rIns="0" bIns="0" rtlCol="0" anchor="b" anchorCtr="0">
            <a:normAutofit lnSpcReduction="10000"/>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dirty="0"/>
              <a:t>Publication ideas for </a:t>
            </a:r>
            <a:r>
              <a:rPr lang="en-US" dirty="0">
                <a:solidFill>
                  <a:srgbClr val="2CB34A"/>
                </a:solidFill>
                <a:effectLst>
                  <a:outerShdw blurRad="38100" dist="38100" dir="2700000" algn="tl">
                    <a:srgbClr val="000000">
                      <a:alpha val="43137"/>
                    </a:srgbClr>
                  </a:outerShdw>
                </a:effectLst>
              </a:rPr>
              <a:t>winter </a:t>
            </a:r>
            <a:r>
              <a:rPr lang="en-US" dirty="0" err="1">
                <a:solidFill>
                  <a:srgbClr val="2CB34A"/>
                </a:solidFill>
                <a:effectLst>
                  <a:outerShdw blurRad="38100" dist="38100" dir="2700000" algn="tl">
                    <a:srgbClr val="000000">
                      <a:alpha val="43137"/>
                    </a:srgbClr>
                  </a:outerShdw>
                </a:effectLst>
              </a:rPr>
              <a:t>tyres</a:t>
            </a:r>
            <a:endParaRPr lang="fr-FR" dirty="0">
              <a:solidFill>
                <a:srgbClr val="2CB34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6872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E43A74ED-5D2C-0FE9-75C9-232CC62F6416}"/>
              </a:ext>
            </a:extLst>
          </p:cNvPr>
          <p:cNvSpPr>
            <a:spLocks noGrp="1"/>
          </p:cNvSpPr>
          <p:nvPr>
            <p:ph type="body" sz="quarter" idx="14"/>
          </p:nvPr>
        </p:nvSpPr>
        <p:spPr>
          <a:xfrm>
            <a:off x="710205" y="3522111"/>
            <a:ext cx="5244028" cy="925876"/>
          </a:xfrm>
        </p:spPr>
        <p:txBody>
          <a:bodyPr>
            <a:noAutofit/>
          </a:bodyPr>
          <a:lstStyle/>
          <a:p>
            <a:pPr>
              <a:lnSpc>
                <a:spcPct val="100000"/>
              </a:lnSpc>
            </a:pPr>
            <a:r>
              <a:rPr lang="en-US" sz="1200" dirty="0">
                <a:solidFill>
                  <a:schemeClr val="tx1"/>
                </a:solidFill>
              </a:rPr>
              <a:t>The importance of winter </a:t>
            </a:r>
            <a:r>
              <a:rPr lang="en-US" sz="1200" dirty="0" err="1">
                <a:solidFill>
                  <a:schemeClr val="tx1"/>
                </a:solidFill>
              </a:rPr>
              <a:t>tyres</a:t>
            </a:r>
            <a:r>
              <a:rPr lang="en-US" sz="1200" dirty="0">
                <a:solidFill>
                  <a:schemeClr val="tx1"/>
                </a:solidFill>
              </a:rPr>
              <a:t> </a:t>
            </a:r>
          </a:p>
          <a:p>
            <a:pPr>
              <a:lnSpc>
                <a:spcPct val="100000"/>
              </a:lnSpc>
            </a:pPr>
            <a:endParaRPr lang="en-US" sz="1200" b="0" dirty="0">
              <a:solidFill>
                <a:schemeClr val="tx1"/>
              </a:solidFill>
            </a:endParaRPr>
          </a:p>
          <a:p>
            <a:pPr>
              <a:lnSpc>
                <a:spcPct val="100000"/>
              </a:lnSpc>
            </a:pPr>
            <a:r>
              <a:rPr lang="en-US" sz="1200" b="0" dirty="0">
                <a:solidFill>
                  <a:schemeClr val="tx1"/>
                </a:solidFill>
              </a:rPr>
              <a:t>Don't underestimate the importance of winter tyres when the temperature drops below 7 degrees!</a:t>
            </a:r>
          </a:p>
          <a:p>
            <a:pPr>
              <a:lnSpc>
                <a:spcPct val="100000"/>
              </a:lnSpc>
            </a:pPr>
            <a:r>
              <a:rPr lang="en-US" sz="1200" b="0" dirty="0">
                <a:solidFill>
                  <a:schemeClr val="tx1"/>
                </a:solidFill>
              </a:rPr>
              <a:t>Even without snow, winter tyres are essential because they provide maximum grip on slippery roads. They are more flexible in cold weather, reducing braking distances by half on snow. Don't let the cold catch you off guard while driving, make sure you have the right tyres for safe driving all winter long!</a:t>
            </a:r>
          </a:p>
          <a:p>
            <a:r>
              <a:rPr lang="en-US" sz="1200" b="0" dirty="0">
                <a:solidFill>
                  <a:schemeClr val="tx1"/>
                </a:solidFill>
              </a:rPr>
              <a:t>#WinterDriving #WinterTyres</a:t>
            </a:r>
          </a:p>
        </p:txBody>
      </p:sp>
      <p:sp>
        <p:nvSpPr>
          <p:cNvPr id="11" name="Espace réservé du texte 5">
            <a:extLst>
              <a:ext uri="{FF2B5EF4-FFF2-40B4-BE49-F238E27FC236}">
                <a16:creationId xmlns:a16="http://schemas.microsoft.com/office/drawing/2014/main" id="{6F78444C-2FD1-8FDB-FB4F-D95667411B18}"/>
              </a:ext>
            </a:extLst>
          </p:cNvPr>
          <p:cNvSpPr txBox="1">
            <a:spLocks/>
          </p:cNvSpPr>
          <p:nvPr/>
        </p:nvSpPr>
        <p:spPr>
          <a:xfrm>
            <a:off x="710205" y="-147427"/>
            <a:ext cx="6165292" cy="1168399"/>
          </a:xfrm>
          <a:prstGeom prst="rect">
            <a:avLst/>
          </a:prstGeom>
        </p:spPr>
        <p:txBody>
          <a:bodyPr vert="horz" lIns="0" tIns="0" rIns="0" bIns="0" rtlCol="0" anchor="b" anchorCtr="0">
            <a:no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200" dirty="0"/>
              <a:t>W</a:t>
            </a:r>
            <a:r>
              <a:rPr lang="en-US" sz="3200" b="1" dirty="0"/>
              <a:t>inter tyres </a:t>
            </a:r>
            <a:endParaRPr lang="fr-FR" sz="3200" dirty="0"/>
          </a:p>
        </p:txBody>
      </p:sp>
      <p:pic>
        <p:nvPicPr>
          <p:cNvPr id="3" name="Image 2" descr="Une image contenant véhicule, Véhicule terrestre, voiture, roue&#10;&#10;Description générée automatiquement">
            <a:extLst>
              <a:ext uri="{FF2B5EF4-FFF2-40B4-BE49-F238E27FC236}">
                <a16:creationId xmlns:a16="http://schemas.microsoft.com/office/drawing/2014/main" id="{63EB0F8A-6521-D422-5C65-4A30123C0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9218" y="2545787"/>
            <a:ext cx="3700960" cy="2878524"/>
          </a:xfrm>
          <a:prstGeom prst="rect">
            <a:avLst/>
          </a:prstGeom>
        </p:spPr>
      </p:pic>
    </p:spTree>
    <p:extLst>
      <p:ext uri="{BB962C8B-B14F-4D97-AF65-F5344CB8AC3E}">
        <p14:creationId xmlns:p14="http://schemas.microsoft.com/office/powerpoint/2010/main" val="1778314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E43A74ED-5D2C-0FE9-75C9-232CC62F6416}"/>
              </a:ext>
            </a:extLst>
          </p:cNvPr>
          <p:cNvSpPr>
            <a:spLocks noGrp="1"/>
          </p:cNvSpPr>
          <p:nvPr>
            <p:ph type="body" sz="quarter" idx="14"/>
          </p:nvPr>
        </p:nvSpPr>
        <p:spPr>
          <a:xfrm>
            <a:off x="710205" y="3344841"/>
            <a:ext cx="5244028" cy="925876"/>
          </a:xfrm>
        </p:spPr>
        <p:txBody>
          <a:bodyPr>
            <a:noAutofit/>
          </a:bodyPr>
          <a:lstStyle/>
          <a:p>
            <a:pPr>
              <a:lnSpc>
                <a:spcPct val="100000"/>
              </a:lnSpc>
            </a:pPr>
            <a:r>
              <a:rPr lang="en-US" sz="1200" dirty="0">
                <a:solidFill>
                  <a:schemeClr val="tx1"/>
                </a:solidFill>
              </a:rPr>
              <a:t>Get ready for winter with snow chains! </a:t>
            </a:r>
          </a:p>
          <a:p>
            <a:pPr>
              <a:lnSpc>
                <a:spcPct val="100000"/>
              </a:lnSpc>
            </a:pPr>
            <a:endParaRPr lang="en-US" sz="1200" b="0" dirty="0">
              <a:solidFill>
                <a:schemeClr val="tx1"/>
              </a:solidFill>
            </a:endParaRPr>
          </a:p>
          <a:p>
            <a:pPr>
              <a:lnSpc>
                <a:spcPct val="100000"/>
              </a:lnSpc>
            </a:pPr>
            <a:r>
              <a:rPr lang="en-US" sz="1200" b="0" dirty="0">
                <a:solidFill>
                  <a:schemeClr val="tx1"/>
                </a:solidFill>
              </a:rPr>
              <a:t>Snow chains are the ultimate accessory for safely tackling snowy roads. They provide exceptional traction, preventing you from slipping and sliding. Thanks to them, you can maintain control of your vehicle, keep appropriate braking distances, and move confidently on snow-covered roads.</a:t>
            </a:r>
          </a:p>
          <a:p>
            <a:pPr>
              <a:lnSpc>
                <a:spcPct val="100000"/>
              </a:lnSpc>
            </a:pPr>
            <a:endParaRPr lang="en-US" sz="1200" b="0" dirty="0">
              <a:solidFill>
                <a:schemeClr val="tx1"/>
              </a:solidFill>
            </a:endParaRPr>
          </a:p>
          <a:p>
            <a:pPr>
              <a:lnSpc>
                <a:spcPct val="100000"/>
              </a:lnSpc>
            </a:pPr>
            <a:r>
              <a:rPr lang="en-US" sz="1200" b="0" dirty="0">
                <a:solidFill>
                  <a:schemeClr val="tx1"/>
                </a:solidFill>
              </a:rPr>
              <a:t>These chains are often designed with metal links, sometimes reinforced with steel for optimal traction. They attach to the driving wheels of your vehicle. If you frequently drive on snowy roads, they are a must-have. The maximum speed with snow chains is 50 km/h.</a:t>
            </a:r>
          </a:p>
        </p:txBody>
      </p:sp>
      <p:sp>
        <p:nvSpPr>
          <p:cNvPr id="11" name="Espace réservé du texte 5">
            <a:extLst>
              <a:ext uri="{FF2B5EF4-FFF2-40B4-BE49-F238E27FC236}">
                <a16:creationId xmlns:a16="http://schemas.microsoft.com/office/drawing/2014/main" id="{6F78444C-2FD1-8FDB-FB4F-D95667411B18}"/>
              </a:ext>
            </a:extLst>
          </p:cNvPr>
          <p:cNvSpPr txBox="1">
            <a:spLocks/>
          </p:cNvSpPr>
          <p:nvPr/>
        </p:nvSpPr>
        <p:spPr>
          <a:xfrm>
            <a:off x="710205" y="-147427"/>
            <a:ext cx="6165292" cy="1168399"/>
          </a:xfrm>
          <a:prstGeom prst="rect">
            <a:avLst/>
          </a:prstGeom>
        </p:spPr>
        <p:txBody>
          <a:bodyPr vert="horz" lIns="0" tIns="0" rIns="0" bIns="0" rtlCol="0" anchor="b" anchorCtr="0">
            <a:no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200" dirty="0"/>
              <a:t>Snow chains </a:t>
            </a:r>
          </a:p>
        </p:txBody>
      </p:sp>
      <p:pic>
        <p:nvPicPr>
          <p:cNvPr id="5" name="Image 4" descr="Une image contenant chaîne, objets en métal, pneu, roue&#10;&#10;Description générée automatiquement">
            <a:extLst>
              <a:ext uri="{FF2B5EF4-FFF2-40B4-BE49-F238E27FC236}">
                <a16:creationId xmlns:a16="http://schemas.microsoft.com/office/drawing/2014/main" id="{1E7D3DCD-0757-298F-030F-ADF98502E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732" y="2359378"/>
            <a:ext cx="3724460" cy="2896802"/>
          </a:xfrm>
          <a:prstGeom prst="rect">
            <a:avLst/>
          </a:prstGeom>
        </p:spPr>
      </p:pic>
    </p:spTree>
    <p:extLst>
      <p:ext uri="{BB962C8B-B14F-4D97-AF65-F5344CB8AC3E}">
        <p14:creationId xmlns:p14="http://schemas.microsoft.com/office/powerpoint/2010/main" val="2700966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E43A74ED-5D2C-0FE9-75C9-232CC62F6416}"/>
              </a:ext>
            </a:extLst>
          </p:cNvPr>
          <p:cNvSpPr>
            <a:spLocks noGrp="1"/>
          </p:cNvSpPr>
          <p:nvPr>
            <p:ph type="body" sz="quarter" idx="14"/>
          </p:nvPr>
        </p:nvSpPr>
        <p:spPr>
          <a:xfrm>
            <a:off x="851972" y="4766353"/>
            <a:ext cx="5244028" cy="925876"/>
          </a:xfrm>
        </p:spPr>
        <p:txBody>
          <a:bodyPr>
            <a:noAutofit/>
          </a:bodyPr>
          <a:lstStyle/>
          <a:p>
            <a:pPr>
              <a:lnSpc>
                <a:spcPct val="100000"/>
              </a:lnSpc>
            </a:pPr>
            <a:r>
              <a:rPr lang="en-US" sz="1200" dirty="0">
                <a:solidFill>
                  <a:schemeClr val="tx1"/>
                </a:solidFill>
              </a:rPr>
              <a:t>Point S guides you in choosing your snow chains </a:t>
            </a:r>
          </a:p>
          <a:p>
            <a:pPr>
              <a:lnSpc>
                <a:spcPct val="100000"/>
              </a:lnSpc>
            </a:pPr>
            <a:endParaRPr lang="en-US" sz="1200" b="0" dirty="0">
              <a:solidFill>
                <a:schemeClr val="tx1"/>
              </a:solidFill>
            </a:endParaRPr>
          </a:p>
          <a:p>
            <a:pPr>
              <a:lnSpc>
                <a:spcPct val="100000"/>
              </a:lnSpc>
            </a:pPr>
            <a:r>
              <a:rPr lang="en-US" sz="1200" b="0" dirty="0">
                <a:solidFill>
                  <a:schemeClr val="tx1"/>
                </a:solidFill>
              </a:rPr>
              <a:t>Different Types of Snow Chains:</a:t>
            </a:r>
          </a:p>
          <a:p>
            <a:pPr>
              <a:lnSpc>
                <a:spcPct val="100000"/>
              </a:lnSpc>
            </a:pPr>
            <a:endParaRPr lang="en-US" sz="1200" b="0" dirty="0">
              <a:solidFill>
                <a:schemeClr val="tx1"/>
              </a:solidFill>
            </a:endParaRPr>
          </a:p>
          <a:p>
            <a:pPr>
              <a:lnSpc>
                <a:spcPct val="100000"/>
              </a:lnSpc>
            </a:pPr>
            <a:r>
              <a:rPr lang="en-US" sz="1200" b="0" dirty="0">
                <a:solidFill>
                  <a:schemeClr val="tx1"/>
                </a:solidFill>
              </a:rPr>
              <a:t>Automatic Tension Snow Chains: Easy and quick to install, they adjust automatically when you start your vehicle. Ideal for those who frequently drive on snow, whether it's for accessing ski slopes or their daily commutes.</a:t>
            </a:r>
          </a:p>
          <a:p>
            <a:pPr>
              <a:lnSpc>
                <a:spcPct val="100000"/>
              </a:lnSpc>
            </a:pPr>
            <a:endParaRPr lang="en-US" sz="1200" b="0" dirty="0">
              <a:solidFill>
                <a:schemeClr val="tx1"/>
              </a:solidFill>
            </a:endParaRPr>
          </a:p>
          <a:p>
            <a:pPr>
              <a:lnSpc>
                <a:spcPct val="100000"/>
              </a:lnSpc>
            </a:pPr>
            <a:r>
              <a:rPr lang="en-US" sz="1200" b="0" dirty="0">
                <a:solidFill>
                  <a:schemeClr val="tx1"/>
                </a:solidFill>
              </a:rPr>
              <a:t>Manual Tension Snow Chains: These chains require a bit more practice, as you'll need to briefly stop to tighten and adjust them manually. Perfect for those who occasionally drive on snow.</a:t>
            </a:r>
          </a:p>
          <a:p>
            <a:pPr>
              <a:lnSpc>
                <a:spcPct val="100000"/>
              </a:lnSpc>
            </a:pPr>
            <a:endParaRPr lang="en-US" sz="1200" b="0" dirty="0">
              <a:solidFill>
                <a:schemeClr val="tx1"/>
              </a:solidFill>
            </a:endParaRPr>
          </a:p>
          <a:p>
            <a:pPr>
              <a:lnSpc>
                <a:spcPct val="100000"/>
              </a:lnSpc>
            </a:pPr>
            <a:r>
              <a:rPr lang="en-US" sz="1200" b="0" dirty="0">
                <a:solidFill>
                  <a:schemeClr val="tx1"/>
                </a:solidFill>
              </a:rPr>
              <a:t>Textile Snow Chains: Textile chains, also known as "composite," are made of extra-strong polyester links. They install like a cover on the </a:t>
            </a:r>
            <a:r>
              <a:rPr lang="en-US" sz="1200" b="0" dirty="0" err="1">
                <a:solidFill>
                  <a:schemeClr val="tx1"/>
                </a:solidFill>
              </a:rPr>
              <a:t>tyre</a:t>
            </a:r>
            <a:r>
              <a:rPr lang="en-US" sz="1200" b="0" dirty="0">
                <a:solidFill>
                  <a:schemeClr val="tx1"/>
                </a:solidFill>
              </a:rPr>
              <a:t>. The maximum speed with these chains is 40 km/h.</a:t>
            </a:r>
          </a:p>
          <a:p>
            <a:pPr>
              <a:lnSpc>
                <a:spcPct val="100000"/>
              </a:lnSpc>
            </a:pPr>
            <a:endParaRPr lang="en-US" sz="1200" b="0" dirty="0">
              <a:solidFill>
                <a:schemeClr val="tx1"/>
              </a:solidFill>
            </a:endParaRPr>
          </a:p>
          <a:p>
            <a:pPr>
              <a:lnSpc>
                <a:spcPct val="100000"/>
              </a:lnSpc>
            </a:pPr>
            <a:r>
              <a:rPr lang="en-US" sz="1200" b="0" dirty="0">
                <a:solidFill>
                  <a:schemeClr val="tx1"/>
                </a:solidFill>
              </a:rPr>
              <a:t>Spider Snow Chains: Quick to install and gentle on your rims, these chains come with studs that provide exceptional grip. To install them, you'll need an adapter. Ideal for those who frequently drive in extreme weather conditions.</a:t>
            </a:r>
          </a:p>
          <a:p>
            <a:pPr>
              <a:lnSpc>
                <a:spcPct val="100000"/>
              </a:lnSpc>
            </a:pPr>
            <a:endParaRPr lang="en-US" sz="1200" b="0" dirty="0">
              <a:solidFill>
                <a:schemeClr val="tx1"/>
              </a:solidFill>
            </a:endParaRPr>
          </a:p>
          <a:p>
            <a:pPr>
              <a:lnSpc>
                <a:spcPct val="100000"/>
              </a:lnSpc>
            </a:pPr>
            <a:r>
              <a:rPr lang="en-US" sz="1200" b="0" dirty="0">
                <a:solidFill>
                  <a:schemeClr val="tx1"/>
                </a:solidFill>
              </a:rPr>
              <a:t>#WinterDriving #SnowChains #RoadSafety</a:t>
            </a:r>
          </a:p>
        </p:txBody>
      </p:sp>
      <p:sp>
        <p:nvSpPr>
          <p:cNvPr id="11" name="Espace réservé du texte 5">
            <a:extLst>
              <a:ext uri="{FF2B5EF4-FFF2-40B4-BE49-F238E27FC236}">
                <a16:creationId xmlns:a16="http://schemas.microsoft.com/office/drawing/2014/main" id="{6F78444C-2FD1-8FDB-FB4F-D95667411B18}"/>
              </a:ext>
            </a:extLst>
          </p:cNvPr>
          <p:cNvSpPr txBox="1">
            <a:spLocks/>
          </p:cNvSpPr>
          <p:nvPr/>
        </p:nvSpPr>
        <p:spPr>
          <a:xfrm>
            <a:off x="710205" y="-147427"/>
            <a:ext cx="6165292" cy="1168399"/>
          </a:xfrm>
          <a:prstGeom prst="rect">
            <a:avLst/>
          </a:prstGeom>
        </p:spPr>
        <p:txBody>
          <a:bodyPr vert="horz" lIns="0" tIns="0" rIns="0" bIns="0" rtlCol="0" anchor="b" anchorCtr="0">
            <a:no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200" dirty="0"/>
              <a:t>Snow chains </a:t>
            </a:r>
          </a:p>
        </p:txBody>
      </p:sp>
      <p:pic>
        <p:nvPicPr>
          <p:cNvPr id="3" name="Image 2">
            <a:extLst>
              <a:ext uri="{FF2B5EF4-FFF2-40B4-BE49-F238E27FC236}">
                <a16:creationId xmlns:a16="http://schemas.microsoft.com/office/drawing/2014/main" id="{1AEE184A-8156-49F5-FF02-AAFD1DEBA176}"/>
              </a:ext>
            </a:extLst>
          </p:cNvPr>
          <p:cNvPicPr>
            <a:picLocks noChangeAspect="1"/>
          </p:cNvPicPr>
          <p:nvPr/>
        </p:nvPicPr>
        <p:blipFill>
          <a:blip r:embed="rId2"/>
          <a:stretch>
            <a:fillRect/>
          </a:stretch>
        </p:blipFill>
        <p:spPr>
          <a:xfrm>
            <a:off x="7513731" y="2071424"/>
            <a:ext cx="3320845" cy="3316005"/>
          </a:xfrm>
          <a:prstGeom prst="rect">
            <a:avLst/>
          </a:prstGeom>
        </p:spPr>
      </p:pic>
    </p:spTree>
    <p:extLst>
      <p:ext uri="{BB962C8B-B14F-4D97-AF65-F5344CB8AC3E}">
        <p14:creationId xmlns:p14="http://schemas.microsoft.com/office/powerpoint/2010/main" val="3207242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E43A74ED-5D2C-0FE9-75C9-232CC62F6416}"/>
              </a:ext>
            </a:extLst>
          </p:cNvPr>
          <p:cNvSpPr>
            <a:spLocks noGrp="1"/>
          </p:cNvSpPr>
          <p:nvPr>
            <p:ph type="body" sz="quarter" idx="14"/>
          </p:nvPr>
        </p:nvSpPr>
        <p:spPr>
          <a:xfrm>
            <a:off x="710205" y="3058316"/>
            <a:ext cx="5244028" cy="925876"/>
          </a:xfrm>
        </p:spPr>
        <p:txBody>
          <a:bodyPr>
            <a:noAutofit/>
          </a:bodyPr>
          <a:lstStyle/>
          <a:p>
            <a:pPr>
              <a:lnSpc>
                <a:spcPct val="100000"/>
              </a:lnSpc>
            </a:pPr>
            <a:r>
              <a:rPr lang="en-US" sz="1200" dirty="0">
                <a:solidFill>
                  <a:schemeClr val="tx1"/>
                </a:solidFill>
              </a:rPr>
              <a:t>Snow socks</a:t>
            </a:r>
          </a:p>
          <a:p>
            <a:pPr>
              <a:lnSpc>
                <a:spcPct val="100000"/>
              </a:lnSpc>
            </a:pPr>
            <a:endParaRPr lang="en-US" sz="1200" b="0" dirty="0">
              <a:solidFill>
                <a:schemeClr val="tx1"/>
              </a:solidFill>
            </a:endParaRPr>
          </a:p>
          <a:p>
            <a:pPr>
              <a:lnSpc>
                <a:spcPct val="100000"/>
              </a:lnSpc>
            </a:pPr>
            <a:r>
              <a:rPr lang="en-US" sz="1200" b="0" dirty="0">
                <a:solidFill>
                  <a:schemeClr val="tx1"/>
                </a:solidFill>
              </a:rPr>
              <a:t>Snow socks are made of textile and look like covers that wrap around the </a:t>
            </a:r>
            <a:r>
              <a:rPr lang="en-US" sz="1200" b="0" dirty="0" err="1">
                <a:solidFill>
                  <a:schemeClr val="tx1"/>
                </a:solidFill>
              </a:rPr>
              <a:t>tyre</a:t>
            </a:r>
            <a:r>
              <a:rPr lang="en-US" sz="1200" b="0" dirty="0">
                <a:solidFill>
                  <a:schemeClr val="tx1"/>
                </a:solidFill>
              </a:rPr>
              <a:t>. If you're in an urban area where the roads are lightly covered with snow: opt for socks, which are lightweight, take up little space and are easy to use. Snow socks make less noise when you're driving. With snow socks you can't exceed 50km/h.</a:t>
            </a:r>
          </a:p>
        </p:txBody>
      </p:sp>
      <p:sp>
        <p:nvSpPr>
          <p:cNvPr id="11" name="Espace réservé du texte 5">
            <a:extLst>
              <a:ext uri="{FF2B5EF4-FFF2-40B4-BE49-F238E27FC236}">
                <a16:creationId xmlns:a16="http://schemas.microsoft.com/office/drawing/2014/main" id="{6F78444C-2FD1-8FDB-FB4F-D95667411B18}"/>
              </a:ext>
            </a:extLst>
          </p:cNvPr>
          <p:cNvSpPr txBox="1">
            <a:spLocks/>
          </p:cNvSpPr>
          <p:nvPr/>
        </p:nvSpPr>
        <p:spPr>
          <a:xfrm>
            <a:off x="710205" y="-147427"/>
            <a:ext cx="6165292" cy="1168399"/>
          </a:xfrm>
          <a:prstGeom prst="rect">
            <a:avLst/>
          </a:prstGeom>
        </p:spPr>
        <p:txBody>
          <a:bodyPr vert="horz" lIns="0" tIns="0" rIns="0" bIns="0" rtlCol="0" anchor="b" anchorCtr="0">
            <a:no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200" dirty="0"/>
              <a:t>Snow socks </a:t>
            </a:r>
          </a:p>
        </p:txBody>
      </p:sp>
      <p:pic>
        <p:nvPicPr>
          <p:cNvPr id="2" name="Image 1" descr="Une image contenant pneu, roue, véhicule, texte&#10;&#10;Description générée automatiquement">
            <a:extLst>
              <a:ext uri="{FF2B5EF4-FFF2-40B4-BE49-F238E27FC236}">
                <a16:creationId xmlns:a16="http://schemas.microsoft.com/office/drawing/2014/main" id="{4154255F-54BF-CABD-48C2-AADAD2527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353" y="1979628"/>
            <a:ext cx="3964180" cy="3083251"/>
          </a:xfrm>
          <a:prstGeom prst="rect">
            <a:avLst/>
          </a:prstGeom>
        </p:spPr>
      </p:pic>
    </p:spTree>
    <p:extLst>
      <p:ext uri="{BB962C8B-B14F-4D97-AF65-F5344CB8AC3E}">
        <p14:creationId xmlns:p14="http://schemas.microsoft.com/office/powerpoint/2010/main" val="426032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E43A74ED-5D2C-0FE9-75C9-232CC62F6416}"/>
              </a:ext>
            </a:extLst>
          </p:cNvPr>
          <p:cNvSpPr>
            <a:spLocks noGrp="1"/>
          </p:cNvSpPr>
          <p:nvPr>
            <p:ph type="body" sz="quarter" idx="14"/>
          </p:nvPr>
        </p:nvSpPr>
        <p:spPr>
          <a:xfrm>
            <a:off x="710205" y="3058316"/>
            <a:ext cx="5244028" cy="925876"/>
          </a:xfrm>
        </p:spPr>
        <p:txBody>
          <a:bodyPr>
            <a:noAutofit/>
          </a:bodyPr>
          <a:lstStyle/>
          <a:p>
            <a:pPr>
              <a:lnSpc>
                <a:spcPct val="100000"/>
              </a:lnSpc>
            </a:pPr>
            <a:r>
              <a:rPr lang="en-US" sz="1200" dirty="0">
                <a:solidFill>
                  <a:schemeClr val="tx1"/>
                </a:solidFill>
              </a:rPr>
              <a:t>Do you need 2 or 4 snow socks?</a:t>
            </a:r>
          </a:p>
          <a:p>
            <a:pPr>
              <a:lnSpc>
                <a:spcPct val="100000"/>
              </a:lnSpc>
            </a:pPr>
            <a:endParaRPr lang="fr-FR" sz="1200" b="0" dirty="0">
              <a:solidFill>
                <a:schemeClr val="tx1"/>
              </a:solidFill>
            </a:endParaRPr>
          </a:p>
          <a:p>
            <a:pPr>
              <a:lnSpc>
                <a:spcPct val="100000"/>
              </a:lnSpc>
            </a:pPr>
            <a:r>
              <a:rPr lang="en-US" sz="1200" b="0" dirty="0">
                <a:solidFill>
                  <a:schemeClr val="tx1"/>
                </a:solidFill>
              </a:rPr>
              <a:t>Choosing between 2 or 4 snow socks depends on the type of vehicle you drive. You can drive safely with just 2 snow socks by placing them on the drive wheels, which are often the front wheels on front-wheel drive vehicles. For rear-wheel drive models, the drive wheels are at the rear. Consult your vehicle manual if you don't know where the drive wheels are. If you're looking for maximum grip, you can opt for 4 snow socks, especially for 4x4 vehicles with all-wheel drive.</a:t>
            </a:r>
          </a:p>
        </p:txBody>
      </p:sp>
      <p:sp>
        <p:nvSpPr>
          <p:cNvPr id="11" name="Espace réservé du texte 5">
            <a:extLst>
              <a:ext uri="{FF2B5EF4-FFF2-40B4-BE49-F238E27FC236}">
                <a16:creationId xmlns:a16="http://schemas.microsoft.com/office/drawing/2014/main" id="{6F78444C-2FD1-8FDB-FB4F-D95667411B18}"/>
              </a:ext>
            </a:extLst>
          </p:cNvPr>
          <p:cNvSpPr txBox="1">
            <a:spLocks/>
          </p:cNvSpPr>
          <p:nvPr/>
        </p:nvSpPr>
        <p:spPr>
          <a:xfrm>
            <a:off x="710205" y="-147427"/>
            <a:ext cx="6165292" cy="1168399"/>
          </a:xfrm>
          <a:prstGeom prst="rect">
            <a:avLst/>
          </a:prstGeom>
        </p:spPr>
        <p:txBody>
          <a:bodyPr vert="horz" lIns="0" tIns="0" rIns="0" bIns="0" rtlCol="0" anchor="b" anchorCtr="0">
            <a:no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200" dirty="0"/>
              <a:t>Snow socks </a:t>
            </a:r>
          </a:p>
        </p:txBody>
      </p:sp>
      <p:pic>
        <p:nvPicPr>
          <p:cNvPr id="3" name="Image 2" descr="Une image contenant pneu, roue, véhicule, texte&#10;&#10;Description générée automatiquement">
            <a:extLst>
              <a:ext uri="{FF2B5EF4-FFF2-40B4-BE49-F238E27FC236}">
                <a16:creationId xmlns:a16="http://schemas.microsoft.com/office/drawing/2014/main" id="{D67FAEF5-C2F8-3850-36BE-938960BE5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304" y="1979629"/>
            <a:ext cx="3964180" cy="3083251"/>
          </a:xfrm>
          <a:prstGeom prst="rect">
            <a:avLst/>
          </a:prstGeom>
        </p:spPr>
      </p:pic>
    </p:spTree>
    <p:extLst>
      <p:ext uri="{BB962C8B-B14F-4D97-AF65-F5344CB8AC3E}">
        <p14:creationId xmlns:p14="http://schemas.microsoft.com/office/powerpoint/2010/main" val="2037501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E43A74ED-5D2C-0FE9-75C9-232CC62F6416}"/>
              </a:ext>
            </a:extLst>
          </p:cNvPr>
          <p:cNvSpPr>
            <a:spLocks noGrp="1"/>
          </p:cNvSpPr>
          <p:nvPr>
            <p:ph type="body" sz="quarter" idx="14"/>
          </p:nvPr>
        </p:nvSpPr>
        <p:spPr>
          <a:xfrm>
            <a:off x="1170837" y="4022516"/>
            <a:ext cx="5244028" cy="925876"/>
          </a:xfrm>
        </p:spPr>
        <p:txBody>
          <a:bodyPr>
            <a:noAutofit/>
          </a:bodyPr>
          <a:lstStyle/>
          <a:p>
            <a:pPr>
              <a:lnSpc>
                <a:spcPct val="100000"/>
              </a:lnSpc>
            </a:pPr>
            <a:endParaRPr lang="en-US" sz="1200" dirty="0">
              <a:solidFill>
                <a:schemeClr val="tx1"/>
              </a:solidFill>
            </a:endParaRPr>
          </a:p>
          <a:p>
            <a:pPr>
              <a:lnSpc>
                <a:spcPct val="100000"/>
              </a:lnSpc>
            </a:pPr>
            <a:endParaRPr lang="en-US" sz="1200" dirty="0">
              <a:solidFill>
                <a:schemeClr val="tx1"/>
              </a:solidFill>
            </a:endParaRPr>
          </a:p>
          <a:p>
            <a:pPr>
              <a:lnSpc>
                <a:spcPct val="100000"/>
              </a:lnSpc>
            </a:pPr>
            <a:endParaRPr lang="en-US" sz="1200" dirty="0">
              <a:solidFill>
                <a:schemeClr val="tx1"/>
              </a:solidFill>
            </a:endParaRPr>
          </a:p>
          <a:p>
            <a:pPr>
              <a:lnSpc>
                <a:spcPct val="100000"/>
              </a:lnSpc>
            </a:pPr>
            <a:r>
              <a:rPr lang="en-US" sz="1200" dirty="0">
                <a:solidFill>
                  <a:schemeClr val="tx1"/>
                </a:solidFill>
              </a:rPr>
              <a:t>10 tips to best choose your winter tyres</a:t>
            </a:r>
          </a:p>
          <a:p>
            <a:pPr>
              <a:lnSpc>
                <a:spcPct val="100000"/>
              </a:lnSpc>
            </a:pPr>
            <a:endParaRPr lang="en-US" sz="1200" dirty="0">
              <a:solidFill>
                <a:schemeClr val="tx1"/>
              </a:solidFill>
            </a:endParaRPr>
          </a:p>
          <a:p>
            <a:pPr>
              <a:lnSpc>
                <a:spcPct val="100000"/>
              </a:lnSpc>
            </a:pPr>
            <a:r>
              <a:rPr lang="en-US" sz="1200" b="0" dirty="0">
                <a:solidFill>
                  <a:schemeClr val="tx1"/>
                </a:solidFill>
              </a:rPr>
              <a:t>Choosing the right winter tyres can be difficult for any driver who wants to drive safely. The Point S experts offer 10 tips to guide your decision</a:t>
            </a:r>
          </a:p>
          <a:p>
            <a:pPr>
              <a:lnSpc>
                <a:spcPct val="100000"/>
              </a:lnSpc>
            </a:pPr>
            <a:endParaRPr lang="en-US" sz="1200" b="0" dirty="0">
              <a:solidFill>
                <a:schemeClr val="tx1"/>
              </a:solidFill>
            </a:endParaRPr>
          </a:p>
          <a:p>
            <a:pPr>
              <a:lnSpc>
                <a:spcPct val="100000"/>
              </a:lnSpc>
            </a:pPr>
            <a:r>
              <a:rPr lang="en-US" sz="1200" b="0" dirty="0">
                <a:solidFill>
                  <a:schemeClr val="tx1"/>
                </a:solidFill>
              </a:rPr>
              <a:t>1- Know the size of your tyres</a:t>
            </a:r>
          </a:p>
          <a:p>
            <a:pPr>
              <a:lnSpc>
                <a:spcPct val="100000"/>
              </a:lnSpc>
            </a:pPr>
            <a:r>
              <a:rPr lang="en-US" sz="1200" b="0" dirty="0">
                <a:solidFill>
                  <a:schemeClr val="tx1"/>
                </a:solidFill>
              </a:rPr>
              <a:t>2- Know what types of roads you drive on </a:t>
            </a:r>
          </a:p>
          <a:p>
            <a:pPr>
              <a:lnSpc>
                <a:spcPct val="100000"/>
              </a:lnSpc>
            </a:pPr>
            <a:r>
              <a:rPr lang="en-US" sz="1200" b="0" dirty="0">
                <a:solidFill>
                  <a:schemeClr val="tx1"/>
                </a:solidFill>
              </a:rPr>
              <a:t>3 – Look at condition the tyres</a:t>
            </a:r>
          </a:p>
          <a:p>
            <a:pPr>
              <a:lnSpc>
                <a:spcPct val="100000"/>
              </a:lnSpc>
            </a:pPr>
            <a:r>
              <a:rPr lang="en-US" sz="1200" b="0" dirty="0">
                <a:solidFill>
                  <a:schemeClr val="tx1"/>
                </a:solidFill>
              </a:rPr>
              <a:t>4 – Ask the right questions </a:t>
            </a:r>
          </a:p>
          <a:p>
            <a:pPr>
              <a:lnSpc>
                <a:spcPct val="100000"/>
              </a:lnSpc>
            </a:pPr>
            <a:r>
              <a:rPr lang="en-US" sz="1200" b="0" dirty="0">
                <a:solidFill>
                  <a:schemeClr val="tx1"/>
                </a:solidFill>
              </a:rPr>
              <a:t>5 – Choose between snow and ice tyres</a:t>
            </a:r>
          </a:p>
          <a:p>
            <a:pPr>
              <a:lnSpc>
                <a:spcPct val="100000"/>
              </a:lnSpc>
            </a:pPr>
            <a:r>
              <a:rPr lang="en-US" sz="1200" b="0" dirty="0">
                <a:solidFill>
                  <a:schemeClr val="tx1"/>
                </a:solidFill>
              </a:rPr>
              <a:t>6 – Learn about handling and braking</a:t>
            </a:r>
          </a:p>
          <a:p>
            <a:pPr>
              <a:lnSpc>
                <a:spcPct val="100000"/>
              </a:lnSpc>
            </a:pPr>
            <a:r>
              <a:rPr lang="en-US" sz="1200" b="0" dirty="0">
                <a:solidFill>
                  <a:schemeClr val="tx1"/>
                </a:solidFill>
              </a:rPr>
              <a:t>7 – Compare EU </a:t>
            </a:r>
            <a:r>
              <a:rPr lang="en-US" sz="1200" b="0" dirty="0" err="1">
                <a:solidFill>
                  <a:schemeClr val="tx1"/>
                </a:solidFill>
              </a:rPr>
              <a:t>tyre</a:t>
            </a:r>
            <a:r>
              <a:rPr lang="en-US" sz="1200" b="0" dirty="0">
                <a:solidFill>
                  <a:schemeClr val="tx1"/>
                </a:solidFill>
              </a:rPr>
              <a:t> labelling</a:t>
            </a:r>
          </a:p>
          <a:p>
            <a:pPr>
              <a:lnSpc>
                <a:spcPct val="100000"/>
              </a:lnSpc>
            </a:pPr>
            <a:r>
              <a:rPr lang="en-US" sz="1200" b="0" dirty="0">
                <a:solidFill>
                  <a:schemeClr val="tx1"/>
                </a:solidFill>
              </a:rPr>
              <a:t>8 – Insist on getting several offers</a:t>
            </a:r>
          </a:p>
          <a:p>
            <a:pPr>
              <a:lnSpc>
                <a:spcPct val="100000"/>
              </a:lnSpc>
            </a:pPr>
            <a:r>
              <a:rPr lang="en-US" sz="1200" b="0" dirty="0">
                <a:solidFill>
                  <a:schemeClr val="tx1"/>
                </a:solidFill>
              </a:rPr>
              <a:t>9 – Do not mix </a:t>
            </a:r>
            <a:r>
              <a:rPr lang="en-US" sz="1200" b="0" dirty="0" err="1">
                <a:solidFill>
                  <a:schemeClr val="tx1"/>
                </a:solidFill>
              </a:rPr>
              <a:t>tyres</a:t>
            </a:r>
            <a:r>
              <a:rPr lang="en-US" sz="1200" b="0" dirty="0">
                <a:solidFill>
                  <a:schemeClr val="tx1"/>
                </a:solidFill>
              </a:rPr>
              <a:t> ranges </a:t>
            </a:r>
          </a:p>
          <a:p>
            <a:pPr>
              <a:lnSpc>
                <a:spcPct val="100000"/>
              </a:lnSpc>
            </a:pPr>
            <a:r>
              <a:rPr lang="en-US" sz="1200" b="0" dirty="0">
                <a:solidFill>
                  <a:schemeClr val="tx1"/>
                </a:solidFill>
              </a:rPr>
              <a:t>10 – Respect your budget!</a:t>
            </a:r>
          </a:p>
        </p:txBody>
      </p:sp>
      <p:sp>
        <p:nvSpPr>
          <p:cNvPr id="11" name="Espace réservé du texte 5">
            <a:extLst>
              <a:ext uri="{FF2B5EF4-FFF2-40B4-BE49-F238E27FC236}">
                <a16:creationId xmlns:a16="http://schemas.microsoft.com/office/drawing/2014/main" id="{6F78444C-2FD1-8FDB-FB4F-D95667411B18}"/>
              </a:ext>
            </a:extLst>
          </p:cNvPr>
          <p:cNvSpPr txBox="1">
            <a:spLocks/>
          </p:cNvSpPr>
          <p:nvPr/>
        </p:nvSpPr>
        <p:spPr>
          <a:xfrm>
            <a:off x="710205" y="-147427"/>
            <a:ext cx="6165292" cy="1168399"/>
          </a:xfrm>
          <a:prstGeom prst="rect">
            <a:avLst/>
          </a:prstGeom>
        </p:spPr>
        <p:txBody>
          <a:bodyPr vert="horz" lIns="0" tIns="0" rIns="0" bIns="0" rtlCol="0" anchor="b" anchorCtr="0">
            <a:no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200" dirty="0"/>
              <a:t>10 tips </a:t>
            </a:r>
          </a:p>
        </p:txBody>
      </p:sp>
      <p:pic>
        <p:nvPicPr>
          <p:cNvPr id="5" name="Image 4" descr="Une image contenant véhicule, Véhicule terrestre, texte, pneu&#10;&#10;Description générée automatiquement">
            <a:extLst>
              <a:ext uri="{FF2B5EF4-FFF2-40B4-BE49-F238E27FC236}">
                <a16:creationId xmlns:a16="http://schemas.microsoft.com/office/drawing/2014/main" id="{5C3CBD80-E245-56F5-4EA8-BBCFAB850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304" y="2049839"/>
            <a:ext cx="3944876" cy="3068236"/>
          </a:xfrm>
          <a:prstGeom prst="rect">
            <a:avLst/>
          </a:prstGeom>
        </p:spPr>
      </p:pic>
    </p:spTree>
    <p:extLst>
      <p:ext uri="{BB962C8B-B14F-4D97-AF65-F5344CB8AC3E}">
        <p14:creationId xmlns:p14="http://schemas.microsoft.com/office/powerpoint/2010/main" val="2405329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575824-22C3-941E-5007-C25473BE12E8}"/>
              </a:ext>
            </a:extLst>
          </p:cNvPr>
          <p:cNvSpPr/>
          <p:nvPr/>
        </p:nvSpPr>
        <p:spPr>
          <a:xfrm>
            <a:off x="600075" y="914400"/>
            <a:ext cx="11430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Graphique, cercle, graphisme, Caractère coloré&#10;&#10;Description générée automatiquement">
            <a:extLst>
              <a:ext uri="{FF2B5EF4-FFF2-40B4-BE49-F238E27FC236}">
                <a16:creationId xmlns:a16="http://schemas.microsoft.com/office/drawing/2014/main" id="{42DAB6DD-AEA7-707B-4169-103E3946B174}"/>
              </a:ext>
            </a:extLst>
          </p:cNvPr>
          <p:cNvPicPr/>
          <p:nvPr/>
        </p:nvPicPr>
        <p:blipFill>
          <a:blip r:embed="rId2">
            <a:alphaModFix amt="5000"/>
            <a:extLst>
              <a:ext uri="{28A0092B-C50C-407E-A947-70E740481C1C}">
                <a14:useLocalDpi xmlns:a14="http://schemas.microsoft.com/office/drawing/2010/main" val="0"/>
              </a:ext>
            </a:extLst>
          </a:blip>
          <a:stretch>
            <a:fillRect/>
          </a:stretch>
        </p:blipFill>
        <p:spPr>
          <a:xfrm>
            <a:off x="2484112" y="414522"/>
            <a:ext cx="7223775" cy="6028956"/>
          </a:xfrm>
          <a:prstGeom prst="rect">
            <a:avLst/>
          </a:prstGeom>
        </p:spPr>
      </p:pic>
      <p:sp>
        <p:nvSpPr>
          <p:cNvPr id="3" name="Espace réservé du texte 2">
            <a:extLst>
              <a:ext uri="{FF2B5EF4-FFF2-40B4-BE49-F238E27FC236}">
                <a16:creationId xmlns:a16="http://schemas.microsoft.com/office/drawing/2014/main" id="{B3156CF1-8C6F-004B-695B-CD85DB73C23D}"/>
              </a:ext>
            </a:extLst>
          </p:cNvPr>
          <p:cNvSpPr txBox="1">
            <a:spLocks/>
          </p:cNvSpPr>
          <p:nvPr/>
        </p:nvSpPr>
        <p:spPr>
          <a:xfrm>
            <a:off x="3819525" y="1878806"/>
            <a:ext cx="4552950" cy="3100388"/>
          </a:xfrm>
          <a:prstGeom prst="rect">
            <a:avLst/>
          </a:prstGeom>
          <a:ln>
            <a:solidFill>
              <a:srgbClr val="2CB34A"/>
            </a:solidFill>
          </a:ln>
        </p:spPr>
        <p:txBody>
          <a:bodyPr vert="horz" lIns="0" tIns="0" rIns="0" bIns="0" rtlCol="0" anchor="b" anchorCtr="0">
            <a:normAutofit fontScale="92500"/>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dirty="0"/>
              <a:t>Publication ideas for </a:t>
            </a:r>
          </a:p>
          <a:p>
            <a:pPr algn="ctr">
              <a:lnSpc>
                <a:spcPct val="150000"/>
              </a:lnSpc>
            </a:pPr>
            <a:r>
              <a:rPr lang="en-US" dirty="0">
                <a:solidFill>
                  <a:srgbClr val="2CB34A"/>
                </a:solidFill>
                <a:effectLst>
                  <a:outerShdw blurRad="38100" dist="38100" dir="2700000" algn="tl">
                    <a:srgbClr val="000000">
                      <a:alpha val="43137"/>
                    </a:srgbClr>
                  </a:outerShdw>
                </a:effectLst>
              </a:rPr>
              <a:t>4 seasons </a:t>
            </a:r>
            <a:r>
              <a:rPr lang="en-US" dirty="0" err="1">
                <a:solidFill>
                  <a:srgbClr val="2CB34A"/>
                </a:solidFill>
                <a:effectLst>
                  <a:outerShdw blurRad="38100" dist="38100" dir="2700000" algn="tl">
                    <a:srgbClr val="000000">
                      <a:alpha val="43137"/>
                    </a:srgbClr>
                  </a:outerShdw>
                </a:effectLst>
              </a:rPr>
              <a:t>tyres</a:t>
            </a:r>
            <a:endParaRPr lang="fr-FR" dirty="0">
              <a:solidFill>
                <a:srgbClr val="2CB34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3959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5">
            <a:extLst>
              <a:ext uri="{FF2B5EF4-FFF2-40B4-BE49-F238E27FC236}">
                <a16:creationId xmlns:a16="http://schemas.microsoft.com/office/drawing/2014/main" id="{67818977-4656-8C30-7D3C-5546AA83563D}"/>
              </a:ext>
            </a:extLst>
          </p:cNvPr>
          <p:cNvSpPr txBox="1">
            <a:spLocks/>
          </p:cNvSpPr>
          <p:nvPr/>
        </p:nvSpPr>
        <p:spPr>
          <a:xfrm>
            <a:off x="691934" y="-23352"/>
            <a:ext cx="6516939" cy="1168399"/>
          </a:xfrm>
          <a:prstGeom prst="rect">
            <a:avLst/>
          </a:prstGeom>
        </p:spPr>
        <p:txBody>
          <a:bodyPr vert="horz" lIns="0" tIns="0" rIns="0" bIns="0" rtlCol="0" anchor="b" anchorCtr="0">
            <a:no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dirty="0"/>
              <a:t>Winter and All-Season Tyres</a:t>
            </a:r>
            <a:endParaRPr lang="fr-FR" sz="3200" dirty="0"/>
          </a:p>
        </p:txBody>
      </p:sp>
      <p:sp>
        <p:nvSpPr>
          <p:cNvPr id="2" name="ZoneTexte 1">
            <a:extLst>
              <a:ext uri="{FF2B5EF4-FFF2-40B4-BE49-F238E27FC236}">
                <a16:creationId xmlns:a16="http://schemas.microsoft.com/office/drawing/2014/main" id="{8C484807-3EB5-3AF8-602D-908B25B8EA90}"/>
              </a:ext>
            </a:extLst>
          </p:cNvPr>
          <p:cNvSpPr txBox="1"/>
          <p:nvPr/>
        </p:nvSpPr>
        <p:spPr>
          <a:xfrm>
            <a:off x="691934" y="2672345"/>
            <a:ext cx="4866167" cy="1569660"/>
          </a:xfrm>
          <a:prstGeom prst="rect">
            <a:avLst/>
          </a:prstGeom>
          <a:noFill/>
        </p:spPr>
        <p:txBody>
          <a:bodyPr wrap="square" rtlCol="0">
            <a:spAutoFit/>
          </a:bodyPr>
          <a:lstStyle/>
          <a:p>
            <a:pPr algn="just"/>
            <a:r>
              <a:rPr lang="en-US" sz="1200" dirty="0"/>
              <a:t>The key difference between winter tyres and all-season tyres lies in their design. Winter tyres feature deeper grooves and more pronounced tread patterns compared to all-season (and summer) tyres. This feature not only facilitates efficient water drainage but also ensures optimal traction on ice and light, melting snow. An essential choice for safe driving during the cold season. </a:t>
            </a:r>
          </a:p>
          <a:p>
            <a:pPr algn="just"/>
            <a:endParaRPr lang="en-US" sz="1200" dirty="0"/>
          </a:p>
          <a:p>
            <a:pPr algn="just"/>
            <a:r>
              <a:rPr lang="en-US" sz="1200" dirty="0"/>
              <a:t>#CarTips #WinterTyres #AllSeasonTyres</a:t>
            </a:r>
            <a:endParaRPr lang="fr-FR" sz="1200" dirty="0"/>
          </a:p>
        </p:txBody>
      </p:sp>
      <p:pic>
        <p:nvPicPr>
          <p:cNvPr id="4" name="Image 3" descr="Une image contenant véhicule, Véhicule terrestre, roue, ciel&#10;&#10;Description générée automatiquement">
            <a:extLst>
              <a:ext uri="{FF2B5EF4-FFF2-40B4-BE49-F238E27FC236}">
                <a16:creationId xmlns:a16="http://schemas.microsoft.com/office/drawing/2014/main" id="{9FD80AB0-A0B0-F8E6-B082-6E22C571D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953" y="1945751"/>
            <a:ext cx="3886519" cy="3022848"/>
          </a:xfrm>
          <a:prstGeom prst="rect">
            <a:avLst/>
          </a:prstGeom>
        </p:spPr>
      </p:pic>
    </p:spTree>
    <p:extLst>
      <p:ext uri="{BB962C8B-B14F-4D97-AF65-F5344CB8AC3E}">
        <p14:creationId xmlns:p14="http://schemas.microsoft.com/office/powerpoint/2010/main" val="977431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605137C-E872-4232-FDC7-1D31F2F6E4C9}"/>
              </a:ext>
            </a:extLst>
          </p:cNvPr>
          <p:cNvSpPr>
            <a:spLocks noGrp="1"/>
          </p:cNvSpPr>
          <p:nvPr>
            <p:ph type="body" sz="quarter" idx="14"/>
          </p:nvPr>
        </p:nvSpPr>
        <p:spPr>
          <a:xfrm>
            <a:off x="996997" y="4240954"/>
            <a:ext cx="4701397" cy="925876"/>
          </a:xfrm>
        </p:spPr>
        <p:txBody>
          <a:bodyPr>
            <a:noAutofit/>
          </a:bodyPr>
          <a:lstStyle/>
          <a:p>
            <a:pPr algn="just">
              <a:lnSpc>
                <a:spcPct val="100000"/>
              </a:lnSpc>
            </a:pPr>
            <a:r>
              <a:rPr lang="en-US" sz="1200" b="0" dirty="0">
                <a:solidFill>
                  <a:schemeClr val="tx1"/>
                </a:solidFill>
              </a:rPr>
              <a:t>When it comes to choosing the right tyres, it all depends on the weather and your driving habits:</a:t>
            </a:r>
          </a:p>
          <a:p>
            <a:pPr algn="just">
              <a:lnSpc>
                <a:spcPct val="100000"/>
              </a:lnSpc>
            </a:pPr>
            <a:endParaRPr lang="en-US" sz="1200" b="0" dirty="0">
              <a:solidFill>
                <a:schemeClr val="tx1"/>
              </a:solidFill>
            </a:endParaRPr>
          </a:p>
          <a:p>
            <a:pPr algn="just">
              <a:lnSpc>
                <a:spcPct val="100000"/>
              </a:lnSpc>
              <a:spcBef>
                <a:spcPts val="0"/>
              </a:spcBef>
            </a:pPr>
            <a:r>
              <a:rPr lang="en-US" sz="1200" b="0" dirty="0">
                <a:solidFill>
                  <a:schemeClr val="tx1"/>
                </a:solidFill>
              </a:rPr>
              <a:t>- If the climate is mild all year round, tyres for all seasons are practical.</a:t>
            </a:r>
          </a:p>
          <a:p>
            <a:pPr algn="just">
              <a:lnSpc>
                <a:spcPct val="100000"/>
              </a:lnSpc>
              <a:spcBef>
                <a:spcPts val="0"/>
              </a:spcBef>
            </a:pPr>
            <a:endParaRPr lang="en-US" sz="1200" b="0" dirty="0">
              <a:solidFill>
                <a:schemeClr val="tx1"/>
              </a:solidFill>
            </a:endParaRPr>
          </a:p>
          <a:p>
            <a:pPr algn="just">
              <a:lnSpc>
                <a:spcPct val="100000"/>
              </a:lnSpc>
              <a:spcBef>
                <a:spcPts val="0"/>
              </a:spcBef>
            </a:pPr>
            <a:r>
              <a:rPr lang="en-US" sz="1200" b="0" dirty="0">
                <a:solidFill>
                  <a:schemeClr val="tx1"/>
                </a:solidFill>
              </a:rPr>
              <a:t>- Low annual mileage? </a:t>
            </a:r>
            <a:r>
              <a:rPr lang="en-US" sz="1200" b="0" dirty="0" err="1">
                <a:solidFill>
                  <a:schemeClr val="tx1"/>
                </a:solidFill>
              </a:rPr>
              <a:t>Opt</a:t>
            </a:r>
            <a:r>
              <a:rPr lang="en-US" sz="1200" b="0" dirty="0">
                <a:solidFill>
                  <a:schemeClr val="tx1"/>
                </a:solidFill>
              </a:rPr>
              <a:t> for all-season tyres.</a:t>
            </a:r>
          </a:p>
          <a:p>
            <a:pPr algn="just">
              <a:lnSpc>
                <a:spcPct val="100000"/>
              </a:lnSpc>
              <a:spcBef>
                <a:spcPts val="0"/>
              </a:spcBef>
            </a:pPr>
            <a:endParaRPr lang="en-US" sz="1200" b="0" dirty="0">
              <a:solidFill>
                <a:schemeClr val="tx1"/>
              </a:solidFill>
            </a:endParaRPr>
          </a:p>
          <a:p>
            <a:pPr algn="just">
              <a:lnSpc>
                <a:spcPct val="100000"/>
              </a:lnSpc>
            </a:pPr>
            <a:r>
              <a:rPr lang="en-US" sz="1200" b="0" dirty="0">
                <a:solidFill>
                  <a:schemeClr val="tx1"/>
                </a:solidFill>
              </a:rPr>
              <a:t>At Point S, we recommend tyres tailored to each season. The growing trend for tyres for all seasons is in response to changing climate conditions.</a:t>
            </a:r>
          </a:p>
          <a:p>
            <a:pPr algn="just">
              <a:lnSpc>
                <a:spcPct val="100000"/>
              </a:lnSpc>
            </a:pPr>
            <a:r>
              <a:rPr lang="en-US" sz="1200" b="0" dirty="0">
                <a:solidFill>
                  <a:schemeClr val="tx1"/>
                </a:solidFill>
              </a:rPr>
              <a:t>Attention it's ideal for city-driver, but it's not a substitute for winter and summer tyres ! </a:t>
            </a:r>
          </a:p>
          <a:p>
            <a:pPr algn="just">
              <a:lnSpc>
                <a:spcPct val="100000"/>
              </a:lnSpc>
            </a:pPr>
            <a:endParaRPr lang="en-US" sz="1200" b="0" dirty="0">
              <a:solidFill>
                <a:schemeClr val="tx1"/>
              </a:solidFill>
            </a:endParaRPr>
          </a:p>
          <a:p>
            <a:pPr algn="just">
              <a:lnSpc>
                <a:spcPct val="100000"/>
              </a:lnSpc>
            </a:pPr>
            <a:r>
              <a:rPr lang="en-US" sz="1200" b="0" dirty="0">
                <a:solidFill>
                  <a:schemeClr val="tx1"/>
                </a:solidFill>
              </a:rPr>
              <a:t>Make the smart choice for safe driving all year round</a:t>
            </a:r>
          </a:p>
          <a:p>
            <a:pPr algn="just">
              <a:lnSpc>
                <a:spcPct val="100000"/>
              </a:lnSpc>
            </a:pPr>
            <a:endParaRPr lang="en-US" sz="1200" b="0" dirty="0">
              <a:solidFill>
                <a:schemeClr val="tx1"/>
              </a:solidFill>
            </a:endParaRPr>
          </a:p>
          <a:p>
            <a:pPr algn="just">
              <a:lnSpc>
                <a:spcPct val="100000"/>
              </a:lnSpc>
            </a:pPr>
            <a:r>
              <a:rPr lang="en-US" sz="1200" b="0" dirty="0">
                <a:solidFill>
                  <a:schemeClr val="tx1"/>
                </a:solidFill>
              </a:rPr>
              <a:t>#TyresForAllSeasons #SafeDriving</a:t>
            </a:r>
            <a:endParaRPr lang="fr-FR" sz="1200" b="0" dirty="0">
              <a:solidFill>
                <a:schemeClr val="tx1"/>
              </a:solidFill>
            </a:endParaRPr>
          </a:p>
        </p:txBody>
      </p:sp>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742473" y="527118"/>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t>Tyres for 4 Seasons!</a:t>
            </a:r>
          </a:p>
          <a:p>
            <a:endParaRPr lang="fr-FR" sz="3200" dirty="0"/>
          </a:p>
        </p:txBody>
      </p:sp>
      <p:pic>
        <p:nvPicPr>
          <p:cNvPr id="7" name="Image 6" descr="Une image contenant véhicule, Véhicule terrestre, roue, voiture&#10;&#10;Description générée automatiquement">
            <a:extLst>
              <a:ext uri="{FF2B5EF4-FFF2-40B4-BE49-F238E27FC236}">
                <a16:creationId xmlns:a16="http://schemas.microsoft.com/office/drawing/2014/main" id="{5D209824-8419-3F57-720A-97DFD8FA8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765" y="1799425"/>
            <a:ext cx="4608286" cy="3584222"/>
          </a:xfrm>
          <a:prstGeom prst="rect">
            <a:avLst/>
          </a:prstGeom>
        </p:spPr>
      </p:pic>
    </p:spTree>
    <p:extLst>
      <p:ext uri="{BB962C8B-B14F-4D97-AF65-F5344CB8AC3E}">
        <p14:creationId xmlns:p14="http://schemas.microsoft.com/office/powerpoint/2010/main" val="1241622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r>
              <a:rPr lang="fr-FR" sz="4000" dirty="0">
                <a:latin typeface="+mn-lt"/>
              </a:rPr>
              <a:t>Wheel alignment </a:t>
            </a:r>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745097" y="2589339"/>
            <a:ext cx="5836678" cy="2738290"/>
          </a:xfrm>
        </p:spPr>
        <p:txBody>
          <a:bodyPr>
            <a:normAutofit/>
          </a:bodyPr>
          <a:lstStyle/>
          <a:p>
            <a:r>
              <a:rPr lang="en-US" sz="1200" b="1" dirty="0">
                <a:solidFill>
                  <a:schemeClr val="tx1"/>
                </a:solidFill>
              </a:rPr>
              <a:t>Don't overlook wheel alignment! </a:t>
            </a:r>
          </a:p>
          <a:p>
            <a:r>
              <a:rPr lang="en-US" sz="1200" dirty="0"/>
              <a:t>When should you align your wheels?</a:t>
            </a:r>
          </a:p>
          <a:p>
            <a:r>
              <a:rPr lang="en-US" sz="1200" dirty="0"/>
              <a:t>- After any accident, even a minor one.</a:t>
            </a:r>
          </a:p>
          <a:p>
            <a:r>
              <a:rPr lang="en-US" sz="1200" dirty="0"/>
              <a:t>- If your car pulls to one side.</a:t>
            </a:r>
          </a:p>
          <a:p>
            <a:r>
              <a:rPr lang="en-US" sz="1200" dirty="0"/>
              <a:t>- If your tyres wear out unusually fast.</a:t>
            </a:r>
          </a:p>
          <a:p>
            <a:r>
              <a:rPr lang="en-US" sz="1200" dirty="0"/>
              <a:t>- When fitting new tyres on a used car.</a:t>
            </a:r>
          </a:p>
          <a:p>
            <a:r>
              <a:rPr lang="en-US" sz="1200" dirty="0"/>
              <a:t>Regular alignment saves fuel and keeps your tyres in good shape, making your car safer and more efficient. Check alignment once a year.</a:t>
            </a:r>
          </a:p>
          <a:p>
            <a:r>
              <a:rPr lang="en-US" sz="1200" dirty="0"/>
              <a:t>Visit your Point S center to get more information!</a:t>
            </a:r>
          </a:p>
          <a:p>
            <a:r>
              <a:rPr lang="en-US" sz="1200" dirty="0"/>
              <a:t>#WheelAlignment #CarMaintenance</a:t>
            </a:r>
          </a:p>
          <a:p>
            <a:endParaRPr lang="fr-FR" sz="1400" dirty="0"/>
          </a:p>
        </p:txBody>
      </p:sp>
      <p:pic>
        <p:nvPicPr>
          <p:cNvPr id="6" name="Image 5">
            <a:extLst>
              <a:ext uri="{FF2B5EF4-FFF2-40B4-BE49-F238E27FC236}">
                <a16:creationId xmlns:a16="http://schemas.microsoft.com/office/drawing/2014/main" id="{79F88BEA-5F95-5017-6CF6-96B5ACD52616}"/>
              </a:ext>
            </a:extLst>
          </p:cNvPr>
          <p:cNvPicPr>
            <a:picLocks noChangeAspect="1"/>
          </p:cNvPicPr>
          <p:nvPr/>
        </p:nvPicPr>
        <p:blipFill>
          <a:blip r:embed="rId2"/>
          <a:stretch>
            <a:fillRect/>
          </a:stretch>
        </p:blipFill>
        <p:spPr>
          <a:xfrm>
            <a:off x="7051964" y="2120589"/>
            <a:ext cx="3675791" cy="3675791"/>
          </a:xfrm>
          <a:prstGeom prst="rect">
            <a:avLst/>
          </a:prstGeom>
        </p:spPr>
      </p:pic>
    </p:spTree>
    <p:extLst>
      <p:ext uri="{BB962C8B-B14F-4D97-AF65-F5344CB8AC3E}">
        <p14:creationId xmlns:p14="http://schemas.microsoft.com/office/powerpoint/2010/main" val="2847546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575824-22C3-941E-5007-C25473BE12E8}"/>
              </a:ext>
            </a:extLst>
          </p:cNvPr>
          <p:cNvSpPr/>
          <p:nvPr/>
        </p:nvSpPr>
        <p:spPr>
          <a:xfrm>
            <a:off x="600075" y="914400"/>
            <a:ext cx="11430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Graphique, cercle, graphisme, Caractère coloré&#10;&#10;Description générée automatiquement">
            <a:extLst>
              <a:ext uri="{FF2B5EF4-FFF2-40B4-BE49-F238E27FC236}">
                <a16:creationId xmlns:a16="http://schemas.microsoft.com/office/drawing/2014/main" id="{42DAB6DD-AEA7-707B-4169-103E3946B174}"/>
              </a:ext>
            </a:extLst>
          </p:cNvPr>
          <p:cNvPicPr>
            <a:picLocks noGrp="1" noRo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2484112" y="414522"/>
            <a:ext cx="7223775" cy="6028956"/>
          </a:xfrm>
          <a:prstGeom prst="rect">
            <a:avLst/>
          </a:prstGeom>
        </p:spPr>
      </p:pic>
      <p:sp>
        <p:nvSpPr>
          <p:cNvPr id="3" name="Espace réservé du texte 2">
            <a:extLst>
              <a:ext uri="{FF2B5EF4-FFF2-40B4-BE49-F238E27FC236}">
                <a16:creationId xmlns:a16="http://schemas.microsoft.com/office/drawing/2014/main" id="{B3156CF1-8C6F-004B-695B-CD85DB73C23D}"/>
              </a:ext>
            </a:extLst>
          </p:cNvPr>
          <p:cNvSpPr txBox="1">
            <a:spLocks/>
          </p:cNvSpPr>
          <p:nvPr/>
        </p:nvSpPr>
        <p:spPr>
          <a:xfrm>
            <a:off x="3819524" y="2425303"/>
            <a:ext cx="4552950" cy="2007394"/>
          </a:xfrm>
          <a:prstGeom prst="rect">
            <a:avLst/>
          </a:prstGeom>
          <a:ln>
            <a:solidFill>
              <a:srgbClr val="2CB34A"/>
            </a:solidFill>
          </a:ln>
        </p:spPr>
        <p:txBody>
          <a:bodyPr vert="horz" lIns="0" tIns="0" rIns="0" bIns="0" rtlCol="0" anchor="b" anchorCtr="0">
            <a:normAutofit fontScale="92500"/>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dirty="0"/>
              <a:t>Publication for </a:t>
            </a:r>
          </a:p>
          <a:p>
            <a:pPr algn="ctr">
              <a:lnSpc>
                <a:spcPct val="150000"/>
              </a:lnSpc>
            </a:pPr>
            <a:r>
              <a:rPr lang="en-US" dirty="0">
                <a:solidFill>
                  <a:srgbClr val="2CB34A"/>
                </a:solidFill>
                <a:effectLst>
                  <a:outerShdw blurRad="38100" dist="38100" dir="2700000" algn="tl">
                    <a:srgbClr val="000000">
                      <a:alpha val="43137"/>
                    </a:srgbClr>
                  </a:outerShdw>
                </a:effectLst>
              </a:rPr>
              <a:t>Point S Tyres</a:t>
            </a:r>
            <a:endParaRPr lang="fr-FR" dirty="0">
              <a:solidFill>
                <a:srgbClr val="2CB34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5881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605137C-E872-4232-FDC7-1D31F2F6E4C9}"/>
              </a:ext>
            </a:extLst>
          </p:cNvPr>
          <p:cNvSpPr>
            <a:spLocks noGrp="1"/>
          </p:cNvSpPr>
          <p:nvPr>
            <p:ph type="body" sz="quarter" idx="14"/>
          </p:nvPr>
        </p:nvSpPr>
        <p:spPr>
          <a:xfrm>
            <a:off x="718520" y="2870790"/>
            <a:ext cx="4821043" cy="1562986"/>
          </a:xfrm>
        </p:spPr>
        <p:txBody>
          <a:bodyPr>
            <a:normAutofit lnSpcReduction="10000"/>
          </a:bodyPr>
          <a:lstStyle/>
          <a:p>
            <a:pPr algn="just">
              <a:lnSpc>
                <a:spcPct val="100000"/>
              </a:lnSpc>
            </a:pPr>
            <a:r>
              <a:rPr lang="en-US" sz="1200" b="0" dirty="0">
                <a:solidFill>
                  <a:schemeClr val="tx1"/>
                </a:solidFill>
              </a:rPr>
              <a:t>For safe, stress-free driving at an attractive price: don't wait any longer and choose Point S Tyres.</a:t>
            </a:r>
          </a:p>
          <a:p>
            <a:pPr algn="just">
              <a:lnSpc>
                <a:spcPct val="100000"/>
              </a:lnSpc>
            </a:pPr>
            <a:r>
              <a:rPr lang="en-US" sz="1200" b="0" dirty="0">
                <a:solidFill>
                  <a:schemeClr val="tx1"/>
                </a:solidFill>
              </a:rPr>
              <a:t>Made in Europe, Point S Tyres guarantee quality and safety on the roads, in all weather conditions and seasons, thanks to its wide range of tyres: Point S Summer, Point S Winter and Point S 4 Seasons. </a:t>
            </a:r>
          </a:p>
          <a:p>
            <a:pPr algn="just">
              <a:lnSpc>
                <a:spcPct val="100000"/>
              </a:lnSpc>
            </a:pPr>
            <a:r>
              <a:rPr lang="en-US" sz="1200" b="0" dirty="0">
                <a:solidFill>
                  <a:schemeClr val="tx1"/>
                </a:solidFill>
              </a:rPr>
              <a:t>Point S Tyres are the perfect combination of good value for money and guaranteed safety. </a:t>
            </a:r>
          </a:p>
          <a:p>
            <a:pPr algn="just">
              <a:lnSpc>
                <a:spcPct val="100000"/>
              </a:lnSpc>
            </a:pPr>
            <a:r>
              <a:rPr lang="en-US" sz="1200" b="0" dirty="0">
                <a:solidFill>
                  <a:schemeClr val="tx1"/>
                </a:solidFill>
              </a:rPr>
              <a:t>To find out more about the Point S Tyres range, visit our website "</a:t>
            </a:r>
            <a:r>
              <a:rPr lang="en-US" sz="1200" b="0" dirty="0" err="1">
                <a:solidFill>
                  <a:schemeClr val="tx1"/>
                </a:solidFill>
              </a:rPr>
              <a:t>xxxxxxx</a:t>
            </a:r>
            <a:r>
              <a:rPr lang="en-US" sz="1200" b="0" dirty="0">
                <a:solidFill>
                  <a:schemeClr val="tx1"/>
                </a:solidFill>
              </a:rPr>
              <a:t>" or your nearest Point S </a:t>
            </a:r>
            <a:r>
              <a:rPr lang="en-US" sz="1200" b="0" dirty="0" err="1">
                <a:solidFill>
                  <a:schemeClr val="tx1"/>
                </a:solidFill>
              </a:rPr>
              <a:t>centre</a:t>
            </a:r>
            <a:r>
              <a:rPr lang="en-US" sz="1200" b="0" dirty="0">
                <a:solidFill>
                  <a:schemeClr val="tx1"/>
                </a:solidFill>
              </a:rPr>
              <a:t>.</a:t>
            </a:r>
          </a:p>
          <a:p>
            <a:pPr algn="just"/>
            <a:endParaRPr lang="fr-FR" sz="1000" dirty="0">
              <a:latin typeface="+mn-lt"/>
            </a:endParaRPr>
          </a:p>
        </p:txBody>
      </p:sp>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718520" y="-68736"/>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Point S Tyres (range)</a:t>
            </a:r>
          </a:p>
        </p:txBody>
      </p:sp>
      <p:pic>
        <p:nvPicPr>
          <p:cNvPr id="5" name="Image 4">
            <a:extLst>
              <a:ext uri="{FF2B5EF4-FFF2-40B4-BE49-F238E27FC236}">
                <a16:creationId xmlns:a16="http://schemas.microsoft.com/office/drawing/2014/main" id="{4853E0AD-2415-A096-DEFB-5006993BEE59}"/>
              </a:ext>
            </a:extLst>
          </p:cNvPr>
          <p:cNvPicPr>
            <a:picLocks noChangeAspect="1"/>
          </p:cNvPicPr>
          <p:nvPr/>
        </p:nvPicPr>
        <p:blipFill>
          <a:blip r:embed="rId2"/>
          <a:stretch>
            <a:fillRect/>
          </a:stretch>
        </p:blipFill>
        <p:spPr>
          <a:xfrm>
            <a:off x="6979200" y="1885396"/>
            <a:ext cx="3533775" cy="3533775"/>
          </a:xfrm>
          <a:prstGeom prst="rect">
            <a:avLst/>
          </a:prstGeom>
        </p:spPr>
      </p:pic>
    </p:spTree>
    <p:extLst>
      <p:ext uri="{BB962C8B-B14F-4D97-AF65-F5344CB8AC3E}">
        <p14:creationId xmlns:p14="http://schemas.microsoft.com/office/powerpoint/2010/main" val="2036641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605137C-E872-4232-FDC7-1D31F2F6E4C9}"/>
              </a:ext>
            </a:extLst>
          </p:cNvPr>
          <p:cNvSpPr>
            <a:spLocks noGrp="1"/>
          </p:cNvSpPr>
          <p:nvPr>
            <p:ph type="body" sz="quarter" idx="14"/>
          </p:nvPr>
        </p:nvSpPr>
        <p:spPr>
          <a:xfrm>
            <a:off x="718520" y="2308170"/>
            <a:ext cx="6043787" cy="2572525"/>
          </a:xfrm>
        </p:spPr>
        <p:txBody>
          <a:bodyPr>
            <a:normAutofit/>
          </a:bodyPr>
          <a:lstStyle/>
          <a:p>
            <a:pPr algn="just">
              <a:lnSpc>
                <a:spcPct val="160000"/>
              </a:lnSpc>
            </a:pPr>
            <a:r>
              <a:rPr lang="en-US" sz="1200" dirty="0">
                <a:solidFill>
                  <a:schemeClr val="tx1"/>
                </a:solidFill>
              </a:rPr>
              <a:t>Don’t compromise between price and safety. </a:t>
            </a:r>
          </a:p>
          <a:p>
            <a:pPr algn="just">
              <a:lnSpc>
                <a:spcPct val="120000"/>
              </a:lnSpc>
            </a:pPr>
            <a:endParaRPr lang="en-US" sz="1200" dirty="0">
              <a:solidFill>
                <a:schemeClr val="tx1"/>
              </a:solidFill>
            </a:endParaRPr>
          </a:p>
          <a:p>
            <a:pPr algn="just">
              <a:lnSpc>
                <a:spcPct val="120000"/>
              </a:lnSpc>
            </a:pPr>
            <a:r>
              <a:rPr lang="en-US" sz="1200" b="0" dirty="0">
                <a:solidFill>
                  <a:schemeClr val="tx1"/>
                </a:solidFill>
              </a:rPr>
              <a:t>Point S Tyres are made in Europe. They guarantee quality and safety on the road in all weathers thanks to its wide range of tyres: Point S Summer, Point S Winter. and Point S 4 Seasons. </a:t>
            </a:r>
          </a:p>
          <a:p>
            <a:pPr algn="just">
              <a:lnSpc>
                <a:spcPct val="120000"/>
              </a:lnSpc>
            </a:pPr>
            <a:r>
              <a:rPr lang="en-US" sz="1200" b="0" dirty="0">
                <a:solidFill>
                  <a:schemeClr val="tx1"/>
                </a:solidFill>
              </a:rPr>
              <a:t>Point S Tyres are the perfect combination of good value for money and guaranteed safety. </a:t>
            </a:r>
          </a:p>
          <a:p>
            <a:pPr algn="just">
              <a:lnSpc>
                <a:spcPct val="120000"/>
              </a:lnSpc>
            </a:pPr>
            <a:endParaRPr lang="en-US" sz="1200" b="0" dirty="0">
              <a:solidFill>
                <a:schemeClr val="tx1"/>
              </a:solidFill>
            </a:endParaRPr>
          </a:p>
          <a:p>
            <a:pPr algn="just">
              <a:lnSpc>
                <a:spcPct val="120000"/>
              </a:lnSpc>
            </a:pPr>
            <a:r>
              <a:rPr lang="en-US" sz="1200" b="0" dirty="0">
                <a:solidFill>
                  <a:schemeClr val="tx1"/>
                </a:solidFill>
              </a:rPr>
              <a:t>For more information on the Point S range, visit our website or your nearest Point S </a:t>
            </a:r>
            <a:r>
              <a:rPr lang="en-US" sz="1200" b="0" dirty="0" err="1">
                <a:solidFill>
                  <a:schemeClr val="tx1"/>
                </a:solidFill>
              </a:rPr>
              <a:t>centre</a:t>
            </a:r>
            <a:endParaRPr lang="en-US" sz="1200" b="0" dirty="0">
              <a:solidFill>
                <a:schemeClr val="tx1"/>
              </a:solidFill>
            </a:endParaRPr>
          </a:p>
          <a:p>
            <a:pPr algn="just"/>
            <a:endParaRPr lang="fr-FR" sz="1000" dirty="0">
              <a:latin typeface="+mn-lt"/>
            </a:endParaRPr>
          </a:p>
        </p:txBody>
      </p:sp>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718520" y="-68735"/>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Point S Tyres (range)</a:t>
            </a:r>
          </a:p>
        </p:txBody>
      </p:sp>
      <p:pic>
        <p:nvPicPr>
          <p:cNvPr id="5" name="Image 4">
            <a:extLst>
              <a:ext uri="{FF2B5EF4-FFF2-40B4-BE49-F238E27FC236}">
                <a16:creationId xmlns:a16="http://schemas.microsoft.com/office/drawing/2014/main" id="{10030F6E-D15F-A734-6C54-43EBD864761C}"/>
              </a:ext>
            </a:extLst>
          </p:cNvPr>
          <p:cNvPicPr>
            <a:picLocks noChangeAspect="1"/>
          </p:cNvPicPr>
          <p:nvPr/>
        </p:nvPicPr>
        <p:blipFill rotWithShape="1">
          <a:blip r:embed="rId2"/>
          <a:srcRect l="2683"/>
          <a:stretch/>
        </p:blipFill>
        <p:spPr>
          <a:xfrm>
            <a:off x="7761625" y="1695208"/>
            <a:ext cx="3495080" cy="3467584"/>
          </a:xfrm>
          <a:prstGeom prst="rect">
            <a:avLst/>
          </a:prstGeom>
        </p:spPr>
      </p:pic>
    </p:spTree>
    <p:extLst>
      <p:ext uri="{BB962C8B-B14F-4D97-AF65-F5344CB8AC3E}">
        <p14:creationId xmlns:p14="http://schemas.microsoft.com/office/powerpoint/2010/main" val="4047706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605137C-E872-4232-FDC7-1D31F2F6E4C9}"/>
              </a:ext>
            </a:extLst>
          </p:cNvPr>
          <p:cNvSpPr>
            <a:spLocks noGrp="1"/>
          </p:cNvSpPr>
          <p:nvPr>
            <p:ph type="body" sz="quarter" idx="14"/>
          </p:nvPr>
        </p:nvSpPr>
        <p:spPr>
          <a:xfrm>
            <a:off x="698942" y="2095505"/>
            <a:ext cx="6729590" cy="2229825"/>
          </a:xfrm>
        </p:spPr>
        <p:txBody>
          <a:bodyPr>
            <a:normAutofit/>
          </a:bodyPr>
          <a:lstStyle/>
          <a:p>
            <a:pPr algn="just">
              <a:lnSpc>
                <a:spcPct val="100000"/>
              </a:lnSpc>
            </a:pPr>
            <a:r>
              <a:rPr lang="en-US" sz="1200" dirty="0">
                <a:solidFill>
                  <a:schemeClr val="tx1"/>
                </a:solidFill>
              </a:rPr>
              <a:t>Point S Summer</a:t>
            </a:r>
          </a:p>
          <a:p>
            <a:pPr algn="just">
              <a:lnSpc>
                <a:spcPct val="100000"/>
              </a:lnSpc>
            </a:pPr>
            <a:endParaRPr lang="en-US" sz="1200" b="0" dirty="0">
              <a:solidFill>
                <a:schemeClr val="tx1"/>
              </a:solidFill>
            </a:endParaRPr>
          </a:p>
          <a:p>
            <a:pPr algn="just">
              <a:lnSpc>
                <a:spcPct val="100000"/>
              </a:lnSpc>
            </a:pPr>
            <a:r>
              <a:rPr lang="en-US" sz="1200" b="0" dirty="0">
                <a:solidFill>
                  <a:schemeClr val="tx1"/>
                </a:solidFill>
              </a:rPr>
              <a:t>For safe, stress-free driving at an attractive price: Don't wait any longer and choose Point S Summer and Summer Van.</a:t>
            </a:r>
          </a:p>
          <a:p>
            <a:pPr algn="just">
              <a:lnSpc>
                <a:spcPct val="100000"/>
              </a:lnSpc>
            </a:pPr>
            <a:r>
              <a:rPr lang="en-US" sz="1200" b="0" dirty="0">
                <a:solidFill>
                  <a:schemeClr val="tx1"/>
                </a:solidFill>
              </a:rPr>
              <a:t>Made in Europe, our summer tyres guarantee quality and safety on dry roads thanks to their braking performance and longevity.</a:t>
            </a:r>
          </a:p>
          <a:p>
            <a:pPr algn="just">
              <a:lnSpc>
                <a:spcPct val="100000"/>
              </a:lnSpc>
            </a:pPr>
            <a:r>
              <a:rPr lang="en-US" sz="1200" b="0" dirty="0">
                <a:solidFill>
                  <a:schemeClr val="tx1"/>
                </a:solidFill>
              </a:rPr>
              <a:t>It's the perfect combination of good value for money and guaranteed safety.</a:t>
            </a:r>
          </a:p>
          <a:p>
            <a:pPr algn="just">
              <a:lnSpc>
                <a:spcPct val="100000"/>
              </a:lnSpc>
            </a:pPr>
            <a:r>
              <a:rPr lang="en-US" sz="1200" b="0" dirty="0">
                <a:solidFill>
                  <a:schemeClr val="tx1"/>
                </a:solidFill>
              </a:rPr>
              <a:t>To find out more about our summer range, visit our website "XXXXXXX" or your nearest Point S </a:t>
            </a:r>
            <a:r>
              <a:rPr lang="en-US" sz="1200" b="0" dirty="0" err="1">
                <a:solidFill>
                  <a:schemeClr val="tx1"/>
                </a:solidFill>
              </a:rPr>
              <a:t>centre</a:t>
            </a:r>
            <a:r>
              <a:rPr lang="en-US" sz="1200" b="0" dirty="0">
                <a:solidFill>
                  <a:schemeClr val="tx1"/>
                </a:solidFill>
              </a:rPr>
              <a:t>! </a:t>
            </a:r>
          </a:p>
          <a:p>
            <a:pPr algn="just">
              <a:lnSpc>
                <a:spcPct val="100000"/>
              </a:lnSpc>
            </a:pPr>
            <a:r>
              <a:rPr lang="en-US" sz="1200" b="0" dirty="0">
                <a:solidFill>
                  <a:schemeClr val="tx1"/>
                </a:solidFill>
              </a:rPr>
              <a:t>No stress with Point S!</a:t>
            </a:r>
          </a:p>
          <a:p>
            <a:pPr algn="just"/>
            <a:endParaRPr lang="fr-FR" sz="1200" dirty="0">
              <a:latin typeface="+mn-lt"/>
            </a:endParaRPr>
          </a:p>
        </p:txBody>
      </p:sp>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698942" y="-65989"/>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Point S Summer</a:t>
            </a:r>
          </a:p>
        </p:txBody>
      </p:sp>
      <p:pic>
        <p:nvPicPr>
          <p:cNvPr id="15" name="Image 14">
            <a:extLst>
              <a:ext uri="{FF2B5EF4-FFF2-40B4-BE49-F238E27FC236}">
                <a16:creationId xmlns:a16="http://schemas.microsoft.com/office/drawing/2014/main" id="{6469DA3D-4A75-03E1-3AE6-786A478AB58B}"/>
              </a:ext>
            </a:extLst>
          </p:cNvPr>
          <p:cNvPicPr>
            <a:picLocks noChangeAspect="1"/>
          </p:cNvPicPr>
          <p:nvPr/>
        </p:nvPicPr>
        <p:blipFill rotWithShape="1">
          <a:blip r:embed="rId2"/>
          <a:srcRect l="369"/>
          <a:stretch/>
        </p:blipFill>
        <p:spPr>
          <a:xfrm>
            <a:off x="8248002" y="1662112"/>
            <a:ext cx="3537056" cy="3533775"/>
          </a:xfrm>
          <a:prstGeom prst="rect">
            <a:avLst/>
          </a:prstGeom>
        </p:spPr>
      </p:pic>
    </p:spTree>
    <p:extLst>
      <p:ext uri="{BB962C8B-B14F-4D97-AF65-F5344CB8AC3E}">
        <p14:creationId xmlns:p14="http://schemas.microsoft.com/office/powerpoint/2010/main" val="4129398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F605137C-E872-4232-FDC7-1D31F2F6E4C9}"/>
              </a:ext>
            </a:extLst>
          </p:cNvPr>
          <p:cNvSpPr>
            <a:spLocks noGrp="1"/>
          </p:cNvSpPr>
          <p:nvPr>
            <p:ph type="body" sz="quarter" idx="14"/>
          </p:nvPr>
        </p:nvSpPr>
        <p:spPr>
          <a:xfrm>
            <a:off x="755730" y="2491452"/>
            <a:ext cx="6729590" cy="2229825"/>
          </a:xfrm>
        </p:spPr>
        <p:txBody>
          <a:bodyPr>
            <a:normAutofit fontScale="92500" lnSpcReduction="20000"/>
          </a:bodyPr>
          <a:lstStyle/>
          <a:p>
            <a:pPr algn="just">
              <a:lnSpc>
                <a:spcPct val="100000"/>
              </a:lnSpc>
            </a:pPr>
            <a:r>
              <a:rPr lang="en-US" sz="1300" dirty="0">
                <a:solidFill>
                  <a:schemeClr val="tx1"/>
                </a:solidFill>
              </a:rPr>
              <a:t>Don’t compromise between price and safety. </a:t>
            </a:r>
          </a:p>
          <a:p>
            <a:pPr algn="just">
              <a:lnSpc>
                <a:spcPct val="100000"/>
              </a:lnSpc>
            </a:pPr>
            <a:endParaRPr lang="en-US" sz="1300" b="0" dirty="0">
              <a:solidFill>
                <a:schemeClr val="tx1"/>
              </a:solidFill>
            </a:endParaRPr>
          </a:p>
          <a:p>
            <a:pPr algn="just">
              <a:lnSpc>
                <a:spcPct val="100000"/>
              </a:lnSpc>
            </a:pPr>
            <a:r>
              <a:rPr lang="en-US" sz="1300" b="0" dirty="0">
                <a:solidFill>
                  <a:schemeClr val="tx1"/>
                </a:solidFill>
              </a:rPr>
              <a:t>Point S Summer and Point S Summer Van tyres are made in Europe. They guarantee quality and safety on dry roads thanks to their braking performance and longevity. </a:t>
            </a:r>
          </a:p>
          <a:p>
            <a:pPr algn="just">
              <a:lnSpc>
                <a:spcPct val="100000"/>
              </a:lnSpc>
            </a:pPr>
            <a:endParaRPr lang="en-US" sz="1300" b="0" dirty="0">
              <a:solidFill>
                <a:schemeClr val="tx1"/>
              </a:solidFill>
            </a:endParaRPr>
          </a:p>
          <a:p>
            <a:pPr algn="just">
              <a:lnSpc>
                <a:spcPct val="100000"/>
              </a:lnSpc>
            </a:pPr>
            <a:r>
              <a:rPr lang="en-US" sz="1300" b="0" dirty="0">
                <a:solidFill>
                  <a:schemeClr val="tx1"/>
                </a:solidFill>
              </a:rPr>
              <a:t>Point S Summer and Point S Summer Van tyres are the perfect combination of good value for money and guaranteed safety. </a:t>
            </a:r>
          </a:p>
          <a:p>
            <a:pPr algn="just">
              <a:lnSpc>
                <a:spcPct val="100000"/>
              </a:lnSpc>
            </a:pPr>
            <a:endParaRPr lang="en-US" sz="1300" b="0" dirty="0">
              <a:solidFill>
                <a:schemeClr val="tx1"/>
              </a:solidFill>
            </a:endParaRPr>
          </a:p>
          <a:p>
            <a:pPr algn="just">
              <a:lnSpc>
                <a:spcPct val="100000"/>
              </a:lnSpc>
            </a:pPr>
            <a:r>
              <a:rPr lang="en-US" sz="1300" b="0" dirty="0">
                <a:solidFill>
                  <a:schemeClr val="tx1"/>
                </a:solidFill>
              </a:rPr>
              <a:t>For more information on the Point S Summer and Point S Summer Van range, visit their website or your nearest Point S center.</a:t>
            </a:r>
          </a:p>
          <a:p>
            <a:pPr algn="just">
              <a:lnSpc>
                <a:spcPct val="100000"/>
              </a:lnSpc>
            </a:pPr>
            <a:endParaRPr lang="en-US" sz="1300" b="0" dirty="0">
              <a:solidFill>
                <a:schemeClr val="tx1"/>
              </a:solidFill>
            </a:endParaRPr>
          </a:p>
          <a:p>
            <a:pPr algn="just">
              <a:lnSpc>
                <a:spcPct val="100000"/>
              </a:lnSpc>
            </a:pPr>
            <a:r>
              <a:rPr lang="en-US" sz="1300" b="0" dirty="0">
                <a:solidFill>
                  <a:schemeClr val="tx1"/>
                </a:solidFill>
              </a:rPr>
              <a:t>The criteria refer to tests commissioned by Point S from TÜV SÜD Product Service (an independent laboratory </a:t>
            </a:r>
            <a:r>
              <a:rPr lang="en-US" sz="1300" b="0" dirty="0" err="1">
                <a:solidFill>
                  <a:schemeClr val="tx1"/>
                </a:solidFill>
              </a:rPr>
              <a:t>recognised</a:t>
            </a:r>
            <a:r>
              <a:rPr lang="en-US" sz="1300" b="0" dirty="0">
                <a:solidFill>
                  <a:schemeClr val="tx1"/>
                </a:solidFill>
              </a:rPr>
              <a:t> throughout Europe), tested size 205/55R16 91V. July/August 2021, report no. 713221720-S6.</a:t>
            </a:r>
          </a:p>
          <a:p>
            <a:pPr algn="just"/>
            <a:endParaRPr lang="fr-FR" sz="1200" dirty="0">
              <a:latin typeface="+mn-lt"/>
            </a:endParaRPr>
          </a:p>
        </p:txBody>
      </p:sp>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699168" y="-71894"/>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Point S Summer</a:t>
            </a:r>
          </a:p>
        </p:txBody>
      </p:sp>
      <p:pic>
        <p:nvPicPr>
          <p:cNvPr id="6" name="Image 5">
            <a:extLst>
              <a:ext uri="{FF2B5EF4-FFF2-40B4-BE49-F238E27FC236}">
                <a16:creationId xmlns:a16="http://schemas.microsoft.com/office/drawing/2014/main" id="{2B97A602-3AD3-84E1-98B8-1E686FC7321C}"/>
              </a:ext>
            </a:extLst>
          </p:cNvPr>
          <p:cNvPicPr>
            <a:picLocks noChangeAspect="1"/>
          </p:cNvPicPr>
          <p:nvPr/>
        </p:nvPicPr>
        <p:blipFill rotWithShape="1">
          <a:blip r:embed="rId2"/>
          <a:srcRect l="2683"/>
          <a:stretch/>
        </p:blipFill>
        <p:spPr>
          <a:xfrm>
            <a:off x="8237113" y="1695208"/>
            <a:ext cx="3495080" cy="3467584"/>
          </a:xfrm>
          <a:prstGeom prst="rect">
            <a:avLst/>
          </a:prstGeom>
        </p:spPr>
      </p:pic>
    </p:spTree>
    <p:extLst>
      <p:ext uri="{BB962C8B-B14F-4D97-AF65-F5344CB8AC3E}">
        <p14:creationId xmlns:p14="http://schemas.microsoft.com/office/powerpoint/2010/main" val="2682653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48C21FAC-14FC-BEB2-649D-E50E611994B0}"/>
              </a:ext>
            </a:extLst>
          </p:cNvPr>
          <p:cNvSpPr>
            <a:spLocks noGrp="1"/>
          </p:cNvSpPr>
          <p:nvPr>
            <p:ph type="body" sz="quarter" idx="19"/>
          </p:nvPr>
        </p:nvSpPr>
        <p:spPr>
          <a:xfrm>
            <a:off x="745097" y="2137183"/>
            <a:ext cx="5017749" cy="409904"/>
          </a:xfrm>
        </p:spPr>
        <p:txBody>
          <a:bodyPr>
            <a:normAutofit fontScale="25000" lnSpcReduction="20000"/>
          </a:bodyPr>
          <a:lstStyle/>
          <a:p>
            <a:pPr algn="just">
              <a:lnSpc>
                <a:spcPct val="100000"/>
              </a:lnSpc>
            </a:pPr>
            <a:r>
              <a:rPr lang="en-US" sz="4800" b="1" dirty="0">
                <a:solidFill>
                  <a:schemeClr val="tx1"/>
                </a:solidFill>
              </a:rPr>
              <a:t>Point S Winter </a:t>
            </a:r>
          </a:p>
          <a:p>
            <a:pPr algn="just">
              <a:lnSpc>
                <a:spcPct val="100000"/>
              </a:lnSpc>
            </a:pPr>
            <a:r>
              <a:rPr lang="en-US" sz="4800" dirty="0">
                <a:solidFill>
                  <a:schemeClr val="tx1"/>
                </a:solidFill>
              </a:rPr>
              <a:t>For safe, stress-free driving at an attractive price: </a:t>
            </a:r>
          </a:p>
          <a:p>
            <a:pPr algn="just">
              <a:lnSpc>
                <a:spcPct val="100000"/>
              </a:lnSpc>
            </a:pPr>
            <a:r>
              <a:rPr lang="en-US" sz="4800" dirty="0">
                <a:solidFill>
                  <a:schemeClr val="tx1"/>
                </a:solidFill>
              </a:rPr>
              <a:t>Don't wait any longer and choose Point S Winter and Winterstar4 Van.</a:t>
            </a:r>
          </a:p>
          <a:p>
            <a:pPr algn="just">
              <a:lnSpc>
                <a:spcPct val="100000"/>
              </a:lnSpc>
            </a:pPr>
            <a:r>
              <a:rPr lang="en-US" sz="4800" dirty="0">
                <a:solidFill>
                  <a:schemeClr val="tx1"/>
                </a:solidFill>
              </a:rPr>
              <a:t>Made in Europe, these winter tyres guarantee quality and safety on snow-covered roads thanks to their good roadholding. </a:t>
            </a:r>
          </a:p>
          <a:p>
            <a:pPr algn="just">
              <a:lnSpc>
                <a:spcPct val="100000"/>
              </a:lnSpc>
            </a:pPr>
            <a:r>
              <a:rPr lang="en-US" sz="4800" dirty="0">
                <a:solidFill>
                  <a:schemeClr val="tx1"/>
                </a:solidFill>
              </a:rPr>
              <a:t>It's the perfect combination of good value for money and guaranteed safety.</a:t>
            </a:r>
          </a:p>
          <a:p>
            <a:pPr algn="just">
              <a:lnSpc>
                <a:spcPct val="100000"/>
              </a:lnSpc>
            </a:pPr>
            <a:r>
              <a:rPr lang="en-US" sz="4800" dirty="0">
                <a:solidFill>
                  <a:schemeClr val="tx1"/>
                </a:solidFill>
              </a:rPr>
              <a:t>To find out more about our winter range, visit our website "XXXXXXX" or your nearest Point S </a:t>
            </a:r>
            <a:r>
              <a:rPr lang="en-US" sz="4800" dirty="0" err="1">
                <a:solidFill>
                  <a:schemeClr val="tx1"/>
                </a:solidFill>
              </a:rPr>
              <a:t>centre</a:t>
            </a:r>
            <a:r>
              <a:rPr lang="en-US" sz="4800" dirty="0">
                <a:solidFill>
                  <a:schemeClr val="tx1"/>
                </a:solidFill>
              </a:rPr>
              <a:t>! </a:t>
            </a:r>
          </a:p>
          <a:p>
            <a:pPr algn="just">
              <a:lnSpc>
                <a:spcPct val="100000"/>
              </a:lnSpc>
            </a:pPr>
            <a:r>
              <a:rPr lang="en-US" sz="4800" dirty="0">
                <a:solidFill>
                  <a:schemeClr val="tx1"/>
                </a:solidFill>
              </a:rPr>
              <a:t>No stress with Point S! </a:t>
            </a:r>
          </a:p>
          <a:p>
            <a:endParaRPr lang="fr-FR" dirty="0"/>
          </a:p>
        </p:txBody>
      </p:sp>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745097" y="-65988"/>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Point S Winter</a:t>
            </a:r>
          </a:p>
        </p:txBody>
      </p:sp>
      <p:pic>
        <p:nvPicPr>
          <p:cNvPr id="18" name="Image 17">
            <a:extLst>
              <a:ext uri="{FF2B5EF4-FFF2-40B4-BE49-F238E27FC236}">
                <a16:creationId xmlns:a16="http://schemas.microsoft.com/office/drawing/2014/main" id="{9F0A6BB7-3126-B86D-0323-FAD7A6A4A165}"/>
              </a:ext>
            </a:extLst>
          </p:cNvPr>
          <p:cNvPicPr>
            <a:picLocks noChangeAspect="1"/>
          </p:cNvPicPr>
          <p:nvPr/>
        </p:nvPicPr>
        <p:blipFill>
          <a:blip r:embed="rId2"/>
          <a:stretch>
            <a:fillRect/>
          </a:stretch>
        </p:blipFill>
        <p:spPr>
          <a:xfrm>
            <a:off x="8026740" y="1487801"/>
            <a:ext cx="3529667" cy="3533776"/>
          </a:xfrm>
          <a:prstGeom prst="rect">
            <a:avLst/>
          </a:prstGeom>
        </p:spPr>
      </p:pic>
    </p:spTree>
    <p:extLst>
      <p:ext uri="{BB962C8B-B14F-4D97-AF65-F5344CB8AC3E}">
        <p14:creationId xmlns:p14="http://schemas.microsoft.com/office/powerpoint/2010/main" val="2774288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48C21FAC-14FC-BEB2-649D-E50E611994B0}"/>
              </a:ext>
            </a:extLst>
          </p:cNvPr>
          <p:cNvSpPr>
            <a:spLocks noGrp="1"/>
          </p:cNvSpPr>
          <p:nvPr>
            <p:ph type="body" sz="quarter" idx="19"/>
          </p:nvPr>
        </p:nvSpPr>
        <p:spPr>
          <a:xfrm>
            <a:off x="745097" y="2137183"/>
            <a:ext cx="5017749" cy="409904"/>
          </a:xfrm>
        </p:spPr>
        <p:txBody>
          <a:bodyPr>
            <a:normAutofit fontScale="25000" lnSpcReduction="20000"/>
          </a:bodyPr>
          <a:lstStyle/>
          <a:p>
            <a:pPr algn="just">
              <a:lnSpc>
                <a:spcPct val="100000"/>
              </a:lnSpc>
            </a:pPr>
            <a:r>
              <a:rPr lang="en-US" sz="4800" b="1" dirty="0">
                <a:solidFill>
                  <a:schemeClr val="tx1"/>
                </a:solidFill>
              </a:rPr>
              <a:t>Don’t compromise between price and safety.</a:t>
            </a:r>
            <a:r>
              <a:rPr lang="en-US" sz="4800" dirty="0">
                <a:solidFill>
                  <a:schemeClr val="tx1"/>
                </a:solidFill>
              </a:rPr>
              <a:t> </a:t>
            </a:r>
          </a:p>
          <a:p>
            <a:pPr algn="just">
              <a:lnSpc>
                <a:spcPct val="100000"/>
              </a:lnSpc>
            </a:pPr>
            <a:r>
              <a:rPr lang="en-US" sz="4800" dirty="0">
                <a:solidFill>
                  <a:schemeClr val="tx1"/>
                </a:solidFill>
              </a:rPr>
              <a:t>Point S Winter and </a:t>
            </a:r>
            <a:r>
              <a:rPr lang="en-US" sz="4800" dirty="0" err="1">
                <a:solidFill>
                  <a:schemeClr val="tx1"/>
                </a:solidFill>
              </a:rPr>
              <a:t>Winterstar</a:t>
            </a:r>
            <a:r>
              <a:rPr lang="en-US" sz="4800" dirty="0">
                <a:solidFill>
                  <a:schemeClr val="tx1"/>
                </a:solidFill>
              </a:rPr>
              <a:t> 4 Van tyres are made in Europe. They guarantee quality and safety on snow-covered roads thanks to their good road holding. </a:t>
            </a:r>
          </a:p>
          <a:p>
            <a:pPr algn="just">
              <a:lnSpc>
                <a:spcPct val="100000"/>
              </a:lnSpc>
            </a:pPr>
            <a:r>
              <a:rPr lang="en-US" sz="4800" dirty="0">
                <a:solidFill>
                  <a:schemeClr val="tx1"/>
                </a:solidFill>
              </a:rPr>
              <a:t>Point S Winter tyres are the perfect combination of good value for money and guaranteed safety. </a:t>
            </a:r>
          </a:p>
          <a:p>
            <a:pPr algn="just">
              <a:lnSpc>
                <a:spcPct val="100000"/>
              </a:lnSpc>
            </a:pPr>
            <a:r>
              <a:rPr lang="en-US" sz="4800" dirty="0">
                <a:solidFill>
                  <a:schemeClr val="tx1"/>
                </a:solidFill>
              </a:rPr>
              <a:t>For more information on the Point S Winter and </a:t>
            </a:r>
            <a:r>
              <a:rPr lang="en-US" sz="4800" dirty="0" err="1">
                <a:solidFill>
                  <a:schemeClr val="tx1"/>
                </a:solidFill>
              </a:rPr>
              <a:t>Winterstar</a:t>
            </a:r>
            <a:r>
              <a:rPr lang="en-US" sz="4800" dirty="0">
                <a:solidFill>
                  <a:schemeClr val="tx1"/>
                </a:solidFill>
              </a:rPr>
              <a:t> 4 range, visit their website or your nearest Point S </a:t>
            </a:r>
            <a:r>
              <a:rPr lang="en-US" sz="4800" dirty="0" err="1">
                <a:solidFill>
                  <a:schemeClr val="tx1"/>
                </a:solidFill>
              </a:rPr>
              <a:t>centre</a:t>
            </a:r>
            <a:r>
              <a:rPr lang="en-US" sz="4800" dirty="0">
                <a:solidFill>
                  <a:schemeClr val="tx1"/>
                </a:solidFill>
              </a:rPr>
              <a:t>.</a:t>
            </a:r>
          </a:p>
          <a:p>
            <a:pPr algn="just">
              <a:lnSpc>
                <a:spcPct val="100000"/>
              </a:lnSpc>
            </a:pPr>
            <a:r>
              <a:rPr lang="en-US" sz="4800" dirty="0">
                <a:solidFill>
                  <a:schemeClr val="tx1"/>
                </a:solidFill>
              </a:rPr>
              <a:t>The criteria refer to tests commissioned by Point S from TÜV SÜD Product Service (an independent laboratory </a:t>
            </a:r>
            <a:r>
              <a:rPr lang="en-US" sz="4800" dirty="0" err="1">
                <a:solidFill>
                  <a:schemeClr val="tx1"/>
                </a:solidFill>
              </a:rPr>
              <a:t>recognised</a:t>
            </a:r>
            <a:r>
              <a:rPr lang="en-US" sz="4800" dirty="0">
                <a:solidFill>
                  <a:schemeClr val="tx1"/>
                </a:solidFill>
              </a:rPr>
              <a:t> throughout Europe), size tested 205/55R16 91H. May/July 2022, report no. 713258351-WR2.</a:t>
            </a:r>
          </a:p>
          <a:p>
            <a:endParaRPr lang="fr-FR" dirty="0"/>
          </a:p>
        </p:txBody>
      </p:sp>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745097" y="-56562"/>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Point S Winter</a:t>
            </a:r>
          </a:p>
        </p:txBody>
      </p:sp>
      <p:grpSp>
        <p:nvGrpSpPr>
          <p:cNvPr id="10" name="Groupe 9">
            <a:extLst>
              <a:ext uri="{FF2B5EF4-FFF2-40B4-BE49-F238E27FC236}">
                <a16:creationId xmlns:a16="http://schemas.microsoft.com/office/drawing/2014/main" id="{F7D9F480-FA74-5D91-47AE-91007630F44F}"/>
              </a:ext>
            </a:extLst>
          </p:cNvPr>
          <p:cNvGrpSpPr/>
          <p:nvPr/>
        </p:nvGrpSpPr>
        <p:grpSpPr>
          <a:xfrm>
            <a:off x="7615731" y="1342423"/>
            <a:ext cx="3481566" cy="3449033"/>
            <a:chOff x="7615731" y="1342423"/>
            <a:chExt cx="3481566" cy="3449033"/>
          </a:xfrm>
        </p:grpSpPr>
        <p:pic>
          <p:nvPicPr>
            <p:cNvPr id="7" name="Image 6">
              <a:extLst>
                <a:ext uri="{FF2B5EF4-FFF2-40B4-BE49-F238E27FC236}">
                  <a16:creationId xmlns:a16="http://schemas.microsoft.com/office/drawing/2014/main" id="{88CEBCD7-F833-43EA-24D3-F50B372E9795}"/>
                </a:ext>
              </a:extLst>
            </p:cNvPr>
            <p:cNvPicPr>
              <a:picLocks noChangeAspect="1"/>
            </p:cNvPicPr>
            <p:nvPr/>
          </p:nvPicPr>
          <p:blipFill rotWithShape="1">
            <a:blip r:embed="rId2"/>
            <a:srcRect l="2683"/>
            <a:stretch/>
          </p:blipFill>
          <p:spPr>
            <a:xfrm>
              <a:off x="7615731" y="1342423"/>
              <a:ext cx="3476382" cy="3449033"/>
            </a:xfrm>
            <a:prstGeom prst="rect">
              <a:avLst/>
            </a:prstGeom>
          </p:spPr>
        </p:pic>
        <p:pic>
          <p:nvPicPr>
            <p:cNvPr id="8" name="Image 7">
              <a:extLst>
                <a:ext uri="{FF2B5EF4-FFF2-40B4-BE49-F238E27FC236}">
                  <a16:creationId xmlns:a16="http://schemas.microsoft.com/office/drawing/2014/main" id="{80390B79-A8B6-2370-F5C1-3A6197BBD57C}"/>
                </a:ext>
              </a:extLst>
            </p:cNvPr>
            <p:cNvPicPr>
              <a:picLocks noChangeAspect="1"/>
            </p:cNvPicPr>
            <p:nvPr/>
          </p:nvPicPr>
          <p:blipFill rotWithShape="1">
            <a:blip r:embed="rId3"/>
            <a:srcRect l="2244" t="37971" b="15254"/>
            <a:stretch/>
          </p:blipFill>
          <p:spPr>
            <a:xfrm>
              <a:off x="7615731" y="2697068"/>
              <a:ext cx="3481566" cy="1625815"/>
            </a:xfrm>
            <a:prstGeom prst="rect">
              <a:avLst/>
            </a:prstGeom>
          </p:spPr>
        </p:pic>
        <p:sp>
          <p:nvSpPr>
            <p:cNvPr id="9" name="Rectangle 8">
              <a:extLst>
                <a:ext uri="{FF2B5EF4-FFF2-40B4-BE49-F238E27FC236}">
                  <a16:creationId xmlns:a16="http://schemas.microsoft.com/office/drawing/2014/main" id="{73C6259E-43B3-08E0-D4B8-8B3CFE551A1E}"/>
                </a:ext>
              </a:extLst>
            </p:cNvPr>
            <p:cNvSpPr/>
            <p:nvPr/>
          </p:nvSpPr>
          <p:spPr>
            <a:xfrm>
              <a:off x="7615731" y="2633060"/>
              <a:ext cx="3384501" cy="640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302158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745098" y="-65338"/>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Point S 4 Seasons</a:t>
            </a:r>
          </a:p>
        </p:txBody>
      </p:sp>
      <p:pic>
        <p:nvPicPr>
          <p:cNvPr id="17" name="Image 16">
            <a:extLst>
              <a:ext uri="{FF2B5EF4-FFF2-40B4-BE49-F238E27FC236}">
                <a16:creationId xmlns:a16="http://schemas.microsoft.com/office/drawing/2014/main" id="{5C2791F0-93B7-C181-CD7E-6BE80DABAC04}"/>
              </a:ext>
            </a:extLst>
          </p:cNvPr>
          <p:cNvPicPr>
            <a:picLocks noChangeAspect="1"/>
          </p:cNvPicPr>
          <p:nvPr/>
        </p:nvPicPr>
        <p:blipFill>
          <a:blip r:embed="rId2"/>
          <a:stretch>
            <a:fillRect/>
          </a:stretch>
        </p:blipFill>
        <p:spPr>
          <a:xfrm>
            <a:off x="8363165" y="1657426"/>
            <a:ext cx="3526592" cy="3543148"/>
          </a:xfrm>
          <a:prstGeom prst="rect">
            <a:avLst/>
          </a:prstGeom>
        </p:spPr>
      </p:pic>
      <p:sp>
        <p:nvSpPr>
          <p:cNvPr id="5" name="Espace réservé du texte 4">
            <a:extLst>
              <a:ext uri="{FF2B5EF4-FFF2-40B4-BE49-F238E27FC236}">
                <a16:creationId xmlns:a16="http://schemas.microsoft.com/office/drawing/2014/main" id="{661D13E4-F7A0-4C3D-3935-3762359005DB}"/>
              </a:ext>
            </a:extLst>
          </p:cNvPr>
          <p:cNvSpPr>
            <a:spLocks noGrp="1"/>
          </p:cNvSpPr>
          <p:nvPr>
            <p:ph type="body" sz="quarter" idx="19"/>
          </p:nvPr>
        </p:nvSpPr>
        <p:spPr>
          <a:xfrm>
            <a:off x="745098" y="2137183"/>
            <a:ext cx="4624344" cy="409904"/>
          </a:xfrm>
        </p:spPr>
        <p:txBody>
          <a:bodyPr>
            <a:normAutofit fontScale="25000" lnSpcReduction="20000"/>
          </a:bodyPr>
          <a:lstStyle/>
          <a:p>
            <a:pPr>
              <a:lnSpc>
                <a:spcPct val="120000"/>
              </a:lnSpc>
            </a:pPr>
            <a:r>
              <a:rPr lang="en-US" sz="4800" b="1" dirty="0"/>
              <a:t>Point S 4 Seasons </a:t>
            </a:r>
          </a:p>
          <a:p>
            <a:pPr>
              <a:lnSpc>
                <a:spcPct val="120000"/>
              </a:lnSpc>
            </a:pPr>
            <a:r>
              <a:rPr lang="en-US" sz="4800" dirty="0"/>
              <a:t>For safe, stress-free driving at an attractive price: Don't wait any longer and choose Point S 4 Seasons and Point S 4 Seasons Van.</a:t>
            </a:r>
          </a:p>
          <a:p>
            <a:pPr>
              <a:lnSpc>
                <a:spcPct val="120000"/>
              </a:lnSpc>
            </a:pPr>
            <a:r>
              <a:rPr lang="en-US" sz="4800" dirty="0"/>
              <a:t>Manufactured in Europe, 4-season tyres ensure quality and safety on wet and dry roads thanks to their good roadholding. </a:t>
            </a:r>
          </a:p>
          <a:p>
            <a:pPr>
              <a:lnSpc>
                <a:spcPct val="120000"/>
              </a:lnSpc>
            </a:pPr>
            <a:r>
              <a:rPr lang="en-US" sz="4800" dirty="0"/>
              <a:t>It's the perfect combination of good value for money and guaranteed safety.</a:t>
            </a:r>
          </a:p>
          <a:p>
            <a:pPr>
              <a:lnSpc>
                <a:spcPct val="120000"/>
              </a:lnSpc>
            </a:pPr>
            <a:r>
              <a:rPr lang="en-US" sz="4800" dirty="0"/>
              <a:t>To find out more about our 4-season range, visit our website "XXXXXXX" or your nearest Point S </a:t>
            </a:r>
            <a:r>
              <a:rPr lang="en-US" sz="4800" dirty="0" err="1"/>
              <a:t>centre</a:t>
            </a:r>
            <a:r>
              <a:rPr lang="en-US" sz="4800" dirty="0"/>
              <a:t> !</a:t>
            </a:r>
          </a:p>
          <a:p>
            <a:pPr>
              <a:lnSpc>
                <a:spcPct val="120000"/>
              </a:lnSpc>
            </a:pPr>
            <a:r>
              <a:rPr lang="en-US" sz="4800" dirty="0"/>
              <a:t>No stress with Point S!</a:t>
            </a:r>
          </a:p>
          <a:p>
            <a:endParaRPr lang="fr-FR" dirty="0"/>
          </a:p>
        </p:txBody>
      </p:sp>
    </p:spTree>
    <p:extLst>
      <p:ext uri="{BB962C8B-B14F-4D97-AF65-F5344CB8AC3E}">
        <p14:creationId xmlns:p14="http://schemas.microsoft.com/office/powerpoint/2010/main" val="943844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756731" y="-65989"/>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Point S 4 Seasons</a:t>
            </a:r>
          </a:p>
        </p:txBody>
      </p:sp>
      <p:sp>
        <p:nvSpPr>
          <p:cNvPr id="6" name="ZoneTexte 5">
            <a:extLst>
              <a:ext uri="{FF2B5EF4-FFF2-40B4-BE49-F238E27FC236}">
                <a16:creationId xmlns:a16="http://schemas.microsoft.com/office/drawing/2014/main" id="{C7F23A88-B6D2-DC29-99D9-1FC56046DC72}"/>
              </a:ext>
            </a:extLst>
          </p:cNvPr>
          <p:cNvSpPr txBox="1"/>
          <p:nvPr/>
        </p:nvSpPr>
        <p:spPr>
          <a:xfrm>
            <a:off x="690742" y="2055589"/>
            <a:ext cx="4785025" cy="2308324"/>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Don’t compromise between price and safety.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Point S 4 Seasons and Point S 4 Seasons Van tyres are made in Europe. They guarantee quality and safety on wet and dry roads thanks to their good road holding.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Point S 4 Seasons tyres are the perfect combination of good value for money and guaranteed safety.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For more information on the Point S 4 Seasons and Point S 4 Seasons Van range, visit their website or your nearest Point S </a:t>
            </a:r>
            <a:r>
              <a:rPr lang="en-US" sz="1200" dirty="0" err="1">
                <a:latin typeface="Arial" panose="020B0604020202020204" pitchFamily="34" charset="0"/>
                <a:cs typeface="Arial" panose="020B0604020202020204" pitchFamily="34" charset="0"/>
              </a:rPr>
              <a:t>centre</a:t>
            </a:r>
            <a:r>
              <a:rPr lang="en-US" sz="1200" dirty="0">
                <a:latin typeface="Arial" panose="020B0604020202020204" pitchFamily="34" charset="0"/>
                <a:cs typeface="Arial" panose="020B0604020202020204" pitchFamily="34" charset="0"/>
              </a:rPr>
              <a:t> .</a:t>
            </a:r>
          </a:p>
        </p:txBody>
      </p:sp>
      <p:grpSp>
        <p:nvGrpSpPr>
          <p:cNvPr id="10" name="Groupe 9">
            <a:extLst>
              <a:ext uri="{FF2B5EF4-FFF2-40B4-BE49-F238E27FC236}">
                <a16:creationId xmlns:a16="http://schemas.microsoft.com/office/drawing/2014/main" id="{22EEAA44-F68D-88EC-0D7F-C5FAD7B4109A}"/>
              </a:ext>
            </a:extLst>
          </p:cNvPr>
          <p:cNvGrpSpPr/>
          <p:nvPr/>
        </p:nvGrpSpPr>
        <p:grpSpPr>
          <a:xfrm>
            <a:off x="7486396" y="1475959"/>
            <a:ext cx="3495082" cy="3467584"/>
            <a:chOff x="8135620" y="1353078"/>
            <a:chExt cx="3495082" cy="3467584"/>
          </a:xfrm>
        </p:grpSpPr>
        <p:grpSp>
          <p:nvGrpSpPr>
            <p:cNvPr id="9" name="Groupe 8">
              <a:extLst>
                <a:ext uri="{FF2B5EF4-FFF2-40B4-BE49-F238E27FC236}">
                  <a16:creationId xmlns:a16="http://schemas.microsoft.com/office/drawing/2014/main" id="{62C40E11-CA8B-FC68-037E-D8F296AF5AD7}"/>
                </a:ext>
              </a:extLst>
            </p:cNvPr>
            <p:cNvGrpSpPr/>
            <p:nvPr/>
          </p:nvGrpSpPr>
          <p:grpSpPr>
            <a:xfrm>
              <a:off x="8135621" y="1353078"/>
              <a:ext cx="3495081" cy="3467584"/>
              <a:chOff x="5969731" y="1334790"/>
              <a:chExt cx="3495081" cy="3467584"/>
            </a:xfrm>
          </p:grpSpPr>
          <p:pic>
            <p:nvPicPr>
              <p:cNvPr id="5" name="Image 4">
                <a:extLst>
                  <a:ext uri="{FF2B5EF4-FFF2-40B4-BE49-F238E27FC236}">
                    <a16:creationId xmlns:a16="http://schemas.microsoft.com/office/drawing/2014/main" id="{26ED4548-CD22-ACF2-68E8-ECC4657E4A27}"/>
                  </a:ext>
                </a:extLst>
              </p:cNvPr>
              <p:cNvPicPr>
                <a:picLocks noChangeAspect="1"/>
              </p:cNvPicPr>
              <p:nvPr/>
            </p:nvPicPr>
            <p:blipFill rotWithShape="1">
              <a:blip r:embed="rId2"/>
              <a:srcRect l="2683"/>
              <a:stretch/>
            </p:blipFill>
            <p:spPr>
              <a:xfrm>
                <a:off x="5969732" y="1334790"/>
                <a:ext cx="3495080" cy="3467584"/>
              </a:xfrm>
              <a:prstGeom prst="rect">
                <a:avLst/>
              </a:prstGeom>
            </p:spPr>
          </p:pic>
          <p:sp>
            <p:nvSpPr>
              <p:cNvPr id="8" name="Rectangle 7">
                <a:extLst>
                  <a:ext uri="{FF2B5EF4-FFF2-40B4-BE49-F238E27FC236}">
                    <a16:creationId xmlns:a16="http://schemas.microsoft.com/office/drawing/2014/main" id="{9FCEDA21-2182-AA6C-6D09-1CB36B8A026F}"/>
                  </a:ext>
                </a:extLst>
              </p:cNvPr>
              <p:cNvSpPr/>
              <p:nvPr/>
            </p:nvSpPr>
            <p:spPr>
              <a:xfrm>
                <a:off x="5969731" y="2644156"/>
                <a:ext cx="3419465" cy="76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Image 6">
              <a:extLst>
                <a:ext uri="{FF2B5EF4-FFF2-40B4-BE49-F238E27FC236}">
                  <a16:creationId xmlns:a16="http://schemas.microsoft.com/office/drawing/2014/main" id="{40CED381-34CE-F24A-3DA8-5F1D6D624EF7}"/>
                </a:ext>
              </a:extLst>
            </p:cNvPr>
            <p:cNvPicPr>
              <a:picLocks noChangeAspect="1"/>
            </p:cNvPicPr>
            <p:nvPr/>
          </p:nvPicPr>
          <p:blipFill rotWithShape="1">
            <a:blip r:embed="rId3"/>
            <a:srcRect l="2036" t="37560" r="2107" b="16163"/>
            <a:stretch/>
          </p:blipFill>
          <p:spPr>
            <a:xfrm>
              <a:off x="8135620" y="2752795"/>
              <a:ext cx="3419465" cy="1611118"/>
            </a:xfrm>
            <a:prstGeom prst="rect">
              <a:avLst/>
            </a:prstGeom>
          </p:spPr>
        </p:pic>
      </p:grpSp>
    </p:spTree>
    <p:extLst>
      <p:ext uri="{BB962C8B-B14F-4D97-AF65-F5344CB8AC3E}">
        <p14:creationId xmlns:p14="http://schemas.microsoft.com/office/powerpoint/2010/main" val="2082397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659218" y="-37708"/>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Point S : Private Label</a:t>
            </a:r>
          </a:p>
        </p:txBody>
      </p:sp>
      <p:sp>
        <p:nvSpPr>
          <p:cNvPr id="8" name="ZoneTexte 7">
            <a:extLst>
              <a:ext uri="{FF2B5EF4-FFF2-40B4-BE49-F238E27FC236}">
                <a16:creationId xmlns:a16="http://schemas.microsoft.com/office/drawing/2014/main" id="{B2793B40-15CA-0F75-A13E-4494661AFE1B}"/>
              </a:ext>
            </a:extLst>
          </p:cNvPr>
          <p:cNvSpPr txBox="1"/>
          <p:nvPr/>
        </p:nvSpPr>
        <p:spPr>
          <a:xfrm>
            <a:off x="659218" y="1962558"/>
            <a:ext cx="4678326" cy="2308324"/>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Wiper blades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Did you know that you can easily check if your wiper blades are worn?</a:t>
            </a:r>
          </a:p>
          <a:p>
            <a:r>
              <a:rPr lang="en-US" sz="1200" dirty="0">
                <a:latin typeface="Arial" panose="020B0604020202020204" pitchFamily="34" charset="0"/>
                <a:cs typeface="Arial" panose="020B0604020202020204" pitchFamily="34" charset="0"/>
              </a:rPr>
              <a:t>Run a wash cycle on the front and rear…</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For more information, visit your Point S point of sale! What's more, by choosing Point S wiper blades, you don't have to compromise between quality and price!</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pic>
        <p:nvPicPr>
          <p:cNvPr id="5" name="Image 4" descr="Une image contenant texte, fournitures de bureau, stylos et plumes, conception&#10;&#10;Description générée automatiquement">
            <a:extLst>
              <a:ext uri="{FF2B5EF4-FFF2-40B4-BE49-F238E27FC236}">
                <a16:creationId xmlns:a16="http://schemas.microsoft.com/office/drawing/2014/main" id="{386FF1EE-4BD8-D97C-3414-09821BFAD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12090"/>
            <a:ext cx="5380265" cy="4184650"/>
          </a:xfrm>
          <a:prstGeom prst="rect">
            <a:avLst/>
          </a:prstGeom>
        </p:spPr>
      </p:pic>
    </p:spTree>
    <p:extLst>
      <p:ext uri="{BB962C8B-B14F-4D97-AF65-F5344CB8AC3E}">
        <p14:creationId xmlns:p14="http://schemas.microsoft.com/office/powerpoint/2010/main" val="904597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pPr>
              <a:lnSpc>
                <a:spcPct val="100000"/>
              </a:lnSpc>
            </a:pPr>
            <a:r>
              <a:rPr lang="en-US" sz="4000" dirty="0">
                <a:solidFill>
                  <a:schemeClr val="accent1">
                    <a:lumMod val="75000"/>
                  </a:schemeClr>
                </a:solidFill>
                <a:latin typeface="+mn-lt"/>
              </a:rPr>
              <a:t>Wheel alignment </a:t>
            </a:r>
            <a:endParaRPr lang="en-US" sz="4000" b="1" dirty="0">
              <a:solidFill>
                <a:schemeClr val="accent1">
                  <a:lumMod val="75000"/>
                </a:schemeClr>
              </a:solidFill>
              <a:latin typeface="+mn-lt"/>
            </a:endParaRPr>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530821" y="2592684"/>
            <a:ext cx="5836678" cy="1986761"/>
          </a:xfrm>
        </p:spPr>
        <p:txBody>
          <a:bodyPr>
            <a:normAutofit/>
          </a:bodyPr>
          <a:lstStyle/>
          <a:p>
            <a:pPr algn="just"/>
            <a:r>
              <a:rPr lang="en-US" sz="1200" b="1" dirty="0">
                <a:solidFill>
                  <a:schemeClr val="tx1"/>
                </a:solidFill>
              </a:rPr>
              <a:t>When to go to your garage for a wheel alignment test?</a:t>
            </a:r>
          </a:p>
          <a:p>
            <a:pPr algn="just"/>
            <a:r>
              <a:rPr lang="en-US" sz="1200" dirty="0">
                <a:solidFill>
                  <a:schemeClr val="tx1"/>
                </a:solidFill>
              </a:rPr>
              <a:t>- When you maintain a linear trajectory, your steering wheel is not centered.</a:t>
            </a:r>
          </a:p>
          <a:p>
            <a:pPr algn="just"/>
            <a:r>
              <a:rPr lang="en-US" sz="1200" dirty="0">
                <a:solidFill>
                  <a:schemeClr val="tx1"/>
                </a:solidFill>
              </a:rPr>
              <a:t>- When you notice that the vehicle is moving left or right at a constant speed or while braking or accelerating.</a:t>
            </a:r>
          </a:p>
          <a:p>
            <a:pPr algn="just"/>
            <a:r>
              <a:rPr lang="en-US" sz="1200" dirty="0">
                <a:solidFill>
                  <a:schemeClr val="tx1"/>
                </a:solidFill>
              </a:rPr>
              <a:t>- When </a:t>
            </a:r>
            <a:r>
              <a:rPr lang="en-US" sz="1200" dirty="0" err="1">
                <a:solidFill>
                  <a:schemeClr val="tx1"/>
                </a:solidFill>
              </a:rPr>
              <a:t>tyre</a:t>
            </a:r>
            <a:r>
              <a:rPr lang="en-US" sz="1200" dirty="0">
                <a:solidFill>
                  <a:schemeClr val="tx1"/>
                </a:solidFill>
              </a:rPr>
              <a:t> wear increases from one end to the other.</a:t>
            </a:r>
          </a:p>
          <a:p>
            <a:pPr algn="just"/>
            <a:r>
              <a:rPr lang="en-US" sz="1200" dirty="0">
                <a:solidFill>
                  <a:schemeClr val="tx1"/>
                </a:solidFill>
              </a:rPr>
              <a:t>Regular maintenance is required to keep the vehicle in good alignment. This preserves the good behavior of your vehicle so also prevents premature wear of the tyres but also the change of other expensive motor parts.</a:t>
            </a:r>
          </a:p>
        </p:txBody>
      </p:sp>
      <p:pic>
        <p:nvPicPr>
          <p:cNvPr id="7" name="Image 6" descr="Une image contenant personne, véhicule, roue, habits&#10;&#10;Description générée automatiquement">
            <a:extLst>
              <a:ext uri="{FF2B5EF4-FFF2-40B4-BE49-F238E27FC236}">
                <a16:creationId xmlns:a16="http://schemas.microsoft.com/office/drawing/2014/main" id="{51EDDDAA-EB0A-D8A0-976B-C00EDE6F7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0697" y="1963200"/>
            <a:ext cx="3769199" cy="2931599"/>
          </a:xfrm>
          <a:prstGeom prst="rect">
            <a:avLst/>
          </a:prstGeom>
        </p:spPr>
      </p:pic>
    </p:spTree>
    <p:extLst>
      <p:ext uri="{BB962C8B-B14F-4D97-AF65-F5344CB8AC3E}">
        <p14:creationId xmlns:p14="http://schemas.microsoft.com/office/powerpoint/2010/main" val="2091802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659218" y="-65337"/>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Point S : Private Label</a:t>
            </a:r>
          </a:p>
        </p:txBody>
      </p:sp>
      <p:sp>
        <p:nvSpPr>
          <p:cNvPr id="8" name="ZoneTexte 7">
            <a:extLst>
              <a:ext uri="{FF2B5EF4-FFF2-40B4-BE49-F238E27FC236}">
                <a16:creationId xmlns:a16="http://schemas.microsoft.com/office/drawing/2014/main" id="{B2793B40-15CA-0F75-A13E-4494661AFE1B}"/>
              </a:ext>
            </a:extLst>
          </p:cNvPr>
          <p:cNvSpPr txBox="1"/>
          <p:nvPr/>
        </p:nvSpPr>
        <p:spPr>
          <a:xfrm>
            <a:off x="659218" y="2758010"/>
            <a:ext cx="4678326" cy="1569660"/>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Point S bulbs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Seeing and being seen is very important when driving at night. Have you thought about checking the condition of your lights?</a:t>
            </a:r>
          </a:p>
          <a:p>
            <a:r>
              <a:rPr lang="en-US" sz="1200" dirty="0">
                <a:latin typeface="Arial" panose="020B0604020202020204" pitchFamily="34" charset="0"/>
                <a:cs typeface="Arial" panose="020B0604020202020204" pitchFamily="34" charset="0"/>
              </a:rPr>
              <a:t>Visit one of our Point S point of sale! Our teams will be happy to check this for your safety! We have a wide range of bulbs for your vehicle. With Point S bulbs there is no compromise between safety and price!</a:t>
            </a:r>
          </a:p>
        </p:txBody>
      </p:sp>
      <p:pic>
        <p:nvPicPr>
          <p:cNvPr id="5" name="Image 4" descr="Une image contenant texte, batterie&#10;&#10;Description générée automatiquement">
            <a:extLst>
              <a:ext uri="{FF2B5EF4-FFF2-40B4-BE49-F238E27FC236}">
                <a16:creationId xmlns:a16="http://schemas.microsoft.com/office/drawing/2014/main" id="{CC7C1C1A-D82F-DFDE-4DC8-27C3B2627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885" y="2006140"/>
            <a:ext cx="3951515" cy="3073400"/>
          </a:xfrm>
          <a:prstGeom prst="rect">
            <a:avLst/>
          </a:prstGeom>
        </p:spPr>
      </p:pic>
    </p:spTree>
    <p:extLst>
      <p:ext uri="{BB962C8B-B14F-4D97-AF65-F5344CB8AC3E}">
        <p14:creationId xmlns:p14="http://schemas.microsoft.com/office/powerpoint/2010/main" val="9867015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a:extLst>
              <a:ext uri="{FF2B5EF4-FFF2-40B4-BE49-F238E27FC236}">
                <a16:creationId xmlns:a16="http://schemas.microsoft.com/office/drawing/2014/main" id="{88138A60-C618-8465-2FF6-9A9DB92AF818}"/>
              </a:ext>
            </a:extLst>
          </p:cNvPr>
          <p:cNvSpPr txBox="1">
            <a:spLocks/>
          </p:cNvSpPr>
          <p:nvPr/>
        </p:nvSpPr>
        <p:spPr>
          <a:xfrm>
            <a:off x="659218" y="-74764"/>
            <a:ext cx="6165292" cy="1168399"/>
          </a:xfrm>
          <a:prstGeom prst="rect">
            <a:avLst/>
          </a:prstGeom>
        </p:spPr>
        <p:txBody>
          <a:bodyPr vert="horz" lIns="0" tIns="0" rIns="0" bIns="0" rtlCol="0" anchor="b" anchorCtr="0">
            <a:normAutofit/>
          </a:bodyPr>
          <a:lstStyle>
            <a:lvl1pPr marL="0" indent="0" algn="l" defTabSz="914400" rtl="0" eaLnBrk="1" latinLnBrk="0" hangingPunct="1">
              <a:lnSpc>
                <a:spcPts val="4600"/>
              </a:lnSpc>
              <a:spcBef>
                <a:spcPts val="0"/>
              </a:spcBef>
              <a:buFont typeface="Arial" panose="020B0604020202020204" pitchFamily="34" charset="0"/>
              <a:buNone/>
              <a:defRPr sz="5000" b="1" i="0" kern="1200" cap="none" baseline="0">
                <a:solidFill>
                  <a:srgbClr val="00529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Point S : Private Label</a:t>
            </a:r>
          </a:p>
        </p:txBody>
      </p:sp>
      <p:sp>
        <p:nvSpPr>
          <p:cNvPr id="8" name="ZoneTexte 7">
            <a:extLst>
              <a:ext uri="{FF2B5EF4-FFF2-40B4-BE49-F238E27FC236}">
                <a16:creationId xmlns:a16="http://schemas.microsoft.com/office/drawing/2014/main" id="{B2793B40-15CA-0F75-A13E-4494661AFE1B}"/>
              </a:ext>
            </a:extLst>
          </p:cNvPr>
          <p:cNvSpPr txBox="1"/>
          <p:nvPr/>
        </p:nvSpPr>
        <p:spPr>
          <a:xfrm>
            <a:off x="659218" y="2377479"/>
            <a:ext cx="5436782" cy="2308324"/>
          </a:xfrm>
          <a:prstGeom prst="rect">
            <a:avLst/>
          </a:prstGeom>
          <a:noFill/>
        </p:spPr>
        <p:txBody>
          <a:bodyPr wrap="square">
            <a:spAutoFit/>
          </a:bodyPr>
          <a:lstStyle/>
          <a:p>
            <a:r>
              <a:rPr lang="en-US" sz="1200" b="1" dirty="0">
                <a:solidFill>
                  <a:srgbClr val="020E22"/>
                </a:solidFill>
                <a:latin typeface="Arial" panose="020B0604020202020204" pitchFamily="34" charset="0"/>
                <a:cs typeface="Arial" panose="020B0604020202020204" pitchFamily="34" charset="0"/>
              </a:rPr>
              <a:t>C</a:t>
            </a:r>
            <a:r>
              <a:rPr lang="en-US" sz="1200" b="1" i="0" dirty="0">
                <a:solidFill>
                  <a:srgbClr val="020E22"/>
                </a:solidFill>
                <a:effectLst/>
                <a:latin typeface="Arial" panose="020B0604020202020204" pitchFamily="34" charset="0"/>
                <a:cs typeface="Arial" panose="020B0604020202020204" pitchFamily="34" charset="0"/>
              </a:rPr>
              <a:t>ar battery</a:t>
            </a:r>
          </a:p>
          <a:p>
            <a:endParaRPr lang="en-US" sz="1200" dirty="0">
              <a:solidFill>
                <a:srgbClr val="020E22"/>
              </a:solidFill>
              <a:latin typeface="Arial" panose="020B0604020202020204" pitchFamily="34" charset="0"/>
              <a:cs typeface="Arial" panose="020B0604020202020204" pitchFamily="34" charset="0"/>
            </a:endParaRPr>
          </a:p>
          <a:p>
            <a:r>
              <a:rPr lang="en-US" sz="1200" b="0" i="0" dirty="0">
                <a:solidFill>
                  <a:srgbClr val="020E22"/>
                </a:solidFill>
                <a:effectLst/>
                <a:latin typeface="Arial" panose="020B0604020202020204" pitchFamily="34" charset="0"/>
                <a:cs typeface="Arial" panose="020B0604020202020204" pitchFamily="34" charset="0"/>
              </a:rPr>
              <a:t>Before buying a new car battery for a diesel or petrol vehicle, make sure it is compatible with your car. </a:t>
            </a:r>
          </a:p>
          <a:p>
            <a:endParaRPr lang="en-US" sz="1200" b="0" i="0" dirty="0">
              <a:solidFill>
                <a:srgbClr val="020E22"/>
              </a:solidFill>
              <a:effectLst/>
              <a:latin typeface="Arial" panose="020B0604020202020204" pitchFamily="34" charset="0"/>
              <a:cs typeface="Arial" panose="020B0604020202020204" pitchFamily="34" charset="0"/>
            </a:endParaRPr>
          </a:p>
          <a:p>
            <a:r>
              <a:rPr lang="en-US" sz="1200" b="0" i="0" dirty="0">
                <a:solidFill>
                  <a:srgbClr val="020E22"/>
                </a:solidFill>
                <a:effectLst/>
                <a:latin typeface="Arial" panose="020B0604020202020204" pitchFamily="34" charset="0"/>
                <a:cs typeface="Arial" panose="020B0604020202020204" pitchFamily="34" charset="0"/>
              </a:rPr>
              <a:t>Check not only the size of the battery to be replaced, but also its voltage and capacity. You can find this information in your car's service booklet or on the label of your current battery.</a:t>
            </a:r>
          </a:p>
          <a:p>
            <a:endParaRPr lang="en-US" sz="1200" dirty="0">
              <a:solidFill>
                <a:srgbClr val="020E22"/>
              </a:solidFill>
              <a:latin typeface="Arial" panose="020B0604020202020204" pitchFamily="34" charset="0"/>
              <a:cs typeface="Arial" panose="020B0604020202020204" pitchFamily="34" charset="0"/>
            </a:endParaRPr>
          </a:p>
          <a:p>
            <a:r>
              <a:rPr lang="en-US" sz="1200" dirty="0">
                <a:solidFill>
                  <a:srgbClr val="020E22"/>
                </a:solidFill>
                <a:latin typeface="Arial" panose="020B0604020202020204" pitchFamily="34" charset="0"/>
                <a:cs typeface="Arial" panose="020B0604020202020204" pitchFamily="34" charset="0"/>
              </a:rPr>
              <a:t>Discover a complete range of Point S battery in one of our </a:t>
            </a:r>
            <a:r>
              <a:rPr lang="en-US" sz="1200" dirty="0" err="1">
                <a:solidFill>
                  <a:srgbClr val="020E22"/>
                </a:solidFill>
                <a:latin typeface="Arial" panose="020B0604020202020204" pitchFamily="34" charset="0"/>
                <a:cs typeface="Arial" panose="020B0604020202020204" pitchFamily="34" charset="0"/>
              </a:rPr>
              <a:t>centres</a:t>
            </a:r>
            <a:r>
              <a:rPr lang="en-US" sz="1200" dirty="0">
                <a:solidFill>
                  <a:srgbClr val="020E22"/>
                </a:solidFill>
                <a:latin typeface="Arial" panose="020B0604020202020204" pitchFamily="34" charset="0"/>
                <a:cs typeface="Arial" panose="020B0604020202020204" pitchFamily="34" charset="0"/>
              </a:rPr>
              <a:t>, where our team will be delighted to guide you in choosing the battery that best suits your vehicle.</a:t>
            </a:r>
          </a:p>
        </p:txBody>
      </p:sp>
      <p:pic>
        <p:nvPicPr>
          <p:cNvPr id="5" name="Image 4">
            <a:extLst>
              <a:ext uri="{FF2B5EF4-FFF2-40B4-BE49-F238E27FC236}">
                <a16:creationId xmlns:a16="http://schemas.microsoft.com/office/drawing/2014/main" id="{F4A9D49F-2A89-110C-4211-B13E52C6AF3D}"/>
              </a:ext>
            </a:extLst>
          </p:cNvPr>
          <p:cNvPicPr>
            <a:picLocks noChangeAspect="1"/>
          </p:cNvPicPr>
          <p:nvPr/>
        </p:nvPicPr>
        <p:blipFill>
          <a:blip r:embed="rId2"/>
          <a:stretch>
            <a:fillRect/>
          </a:stretch>
        </p:blipFill>
        <p:spPr>
          <a:xfrm>
            <a:off x="7223835" y="2304312"/>
            <a:ext cx="3642434" cy="2844644"/>
          </a:xfrm>
          <a:prstGeom prst="rect">
            <a:avLst/>
          </a:prstGeom>
        </p:spPr>
      </p:pic>
    </p:spTree>
    <p:extLst>
      <p:ext uri="{BB962C8B-B14F-4D97-AF65-F5344CB8AC3E}">
        <p14:creationId xmlns:p14="http://schemas.microsoft.com/office/powerpoint/2010/main" val="332394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r>
              <a:rPr lang="en-US" sz="4000" b="1" dirty="0"/>
              <a:t>Emission Control</a:t>
            </a:r>
            <a:endParaRPr lang="fr-FR" sz="4000" dirty="0"/>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745097" y="2915797"/>
            <a:ext cx="5836678" cy="1611857"/>
          </a:xfrm>
        </p:spPr>
        <p:txBody>
          <a:bodyPr>
            <a:normAutofit/>
          </a:bodyPr>
          <a:lstStyle/>
          <a:p>
            <a:pPr algn="just"/>
            <a:r>
              <a:rPr lang="en-US" sz="1200" b="1" dirty="0"/>
              <a:t>Why Emission Control is Essential?</a:t>
            </a:r>
          </a:p>
          <a:p>
            <a:pPr algn="just"/>
            <a:endParaRPr lang="en-US" sz="1200" b="1" dirty="0"/>
          </a:p>
          <a:p>
            <a:pPr algn="just"/>
            <a:r>
              <a:rPr lang="en-US" sz="1200" dirty="0"/>
              <a:t>A poorly tuned engine consumes more fuel, pollutes more, and wears out faster. And emission control tuning is not expensive. It helps you smoothly pass the technical inspection by adjusting elements such as ignition, fuel mixture, or injection pump, depending on your car's engine.</a:t>
            </a:r>
          </a:p>
          <a:p>
            <a:pPr algn="just"/>
            <a:r>
              <a:rPr lang="en-US" sz="1200" dirty="0">
                <a:solidFill>
                  <a:schemeClr val="tx1"/>
                </a:solidFill>
                <a:effectLst/>
                <a:ea typeface="Calibri" panose="020F0502020204030204" pitchFamily="34" charset="0"/>
              </a:rPr>
              <a:t>Visit your Point S center to get more information !</a:t>
            </a:r>
            <a:endParaRPr lang="en-US" sz="1200" dirty="0"/>
          </a:p>
          <a:p>
            <a:endParaRPr lang="fr-FR" sz="1200" dirty="0"/>
          </a:p>
        </p:txBody>
      </p:sp>
      <p:pic>
        <p:nvPicPr>
          <p:cNvPr id="3" name="Image 2" descr="Une image contenant véhicule, plein air, Véhicule terrestre, roue&#10;&#10;Description générée automatiquement">
            <a:extLst>
              <a:ext uri="{FF2B5EF4-FFF2-40B4-BE49-F238E27FC236}">
                <a16:creationId xmlns:a16="http://schemas.microsoft.com/office/drawing/2014/main" id="{BF635299-4CD3-2EBF-F40E-C3AB65733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964" y="2137183"/>
            <a:ext cx="4074537" cy="3169084"/>
          </a:xfrm>
          <a:prstGeom prst="rect">
            <a:avLst/>
          </a:prstGeom>
        </p:spPr>
      </p:pic>
      <p:pic>
        <p:nvPicPr>
          <p:cNvPr id="7" name="Image 6" descr="Une image contenant véhicule, Véhicule terrestre, plein air, ciel&#10;&#10;Description générée automatiquement">
            <a:extLst>
              <a:ext uri="{FF2B5EF4-FFF2-40B4-BE49-F238E27FC236}">
                <a16:creationId xmlns:a16="http://schemas.microsoft.com/office/drawing/2014/main" id="{0BF89D07-273E-BC10-285C-CAE97A1B7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964" y="2137183"/>
            <a:ext cx="4074537" cy="3169084"/>
          </a:xfrm>
          <a:prstGeom prst="rect">
            <a:avLst/>
          </a:prstGeom>
        </p:spPr>
      </p:pic>
    </p:spTree>
    <p:extLst>
      <p:ext uri="{BB962C8B-B14F-4D97-AF65-F5344CB8AC3E}">
        <p14:creationId xmlns:p14="http://schemas.microsoft.com/office/powerpoint/2010/main" val="3045896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r>
              <a:rPr lang="en-US" sz="4000" dirty="0"/>
              <a:t>I</a:t>
            </a:r>
            <a:r>
              <a:rPr lang="en-US" sz="4000" b="1" dirty="0"/>
              <a:t>mportance of your tyres</a:t>
            </a:r>
            <a:endParaRPr lang="fr-FR" sz="4000" dirty="0"/>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745097" y="2176903"/>
            <a:ext cx="5836678" cy="3614393"/>
          </a:xfrm>
        </p:spPr>
        <p:txBody>
          <a:bodyPr>
            <a:normAutofit/>
          </a:bodyPr>
          <a:lstStyle/>
          <a:p>
            <a:r>
              <a:rPr lang="en-US" sz="1200" b="1" dirty="0"/>
              <a:t>Point S helping you know the importance of your tyres !</a:t>
            </a:r>
            <a:endParaRPr lang="en-US" sz="1200" dirty="0"/>
          </a:p>
          <a:p>
            <a:r>
              <a:rPr lang="en-US" sz="1200" dirty="0"/>
              <a:t>1. </a:t>
            </a:r>
            <a:r>
              <a:rPr lang="en-US" sz="1200" b="1" dirty="0"/>
              <a:t>The only Point of Contact</a:t>
            </a:r>
          </a:p>
          <a:p>
            <a:pPr>
              <a:lnSpc>
                <a:spcPct val="110000"/>
              </a:lnSpc>
            </a:pPr>
            <a:r>
              <a:rPr lang="en-US" sz="1200" dirty="0"/>
              <a:t>   Your tyres are the only link between your car and the road. They ensure your stability, direction, and braking. Choosing the right tyres means choosing safety.</a:t>
            </a:r>
          </a:p>
          <a:p>
            <a:r>
              <a:rPr lang="en-US" sz="1200" dirty="0"/>
              <a:t>2. </a:t>
            </a:r>
            <a:r>
              <a:rPr lang="en-US" sz="1200" b="1" dirty="0"/>
              <a:t>Bearing Immense Pressures</a:t>
            </a:r>
          </a:p>
          <a:p>
            <a:r>
              <a:rPr lang="en-US" sz="1200" dirty="0"/>
              <a:t>   Your tyres bear the entire weight of your vehicle, regardless of its size. </a:t>
            </a:r>
          </a:p>
          <a:p>
            <a:r>
              <a:rPr lang="en-US" sz="1200" dirty="0"/>
              <a:t>3. </a:t>
            </a:r>
            <a:r>
              <a:rPr lang="en-US" sz="1200" b="1" dirty="0"/>
              <a:t>Resisting Moving Forces</a:t>
            </a:r>
          </a:p>
          <a:p>
            <a:r>
              <a:rPr lang="en-US" sz="1200" dirty="0"/>
              <a:t>   When you accelerate or brake brusquely, your tyres must withstand the forces exerted on them. </a:t>
            </a:r>
          </a:p>
          <a:p>
            <a:r>
              <a:rPr lang="en-US" sz="1200" dirty="0"/>
              <a:t>4. </a:t>
            </a:r>
            <a:r>
              <a:rPr lang="en-US" sz="1200" b="1" dirty="0"/>
              <a:t>Absorbing Shocks</a:t>
            </a:r>
          </a:p>
          <a:p>
            <a:r>
              <a:rPr lang="en-US" sz="1200" dirty="0"/>
              <a:t>   On uneven roads, your tyres are the first to absorb shocks. </a:t>
            </a:r>
          </a:p>
          <a:p>
            <a:r>
              <a:rPr lang="en-US" sz="1200" dirty="0"/>
              <a:t>So, take care of them and choose them wisely for a confident and responsible drive.</a:t>
            </a:r>
          </a:p>
          <a:p>
            <a:r>
              <a:rPr lang="en-US" sz="1200" dirty="0"/>
              <a:t>Your Point S center helps you to find out the best product for your car </a:t>
            </a:r>
          </a:p>
          <a:p>
            <a:endParaRPr lang="fr-FR" sz="1400" dirty="0"/>
          </a:p>
        </p:txBody>
      </p:sp>
      <p:pic>
        <p:nvPicPr>
          <p:cNvPr id="7" name="Image 6" descr="Une image contenant pneu, plein air, arbre, route&#10;&#10;Description générée automatiquement">
            <a:extLst>
              <a:ext uri="{FF2B5EF4-FFF2-40B4-BE49-F238E27FC236}">
                <a16:creationId xmlns:a16="http://schemas.microsoft.com/office/drawing/2014/main" id="{AB6A43A2-EB29-F939-8E88-D9D19C0A8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2805" y="2445889"/>
            <a:ext cx="3955399" cy="3076421"/>
          </a:xfrm>
          <a:prstGeom prst="rect">
            <a:avLst/>
          </a:prstGeom>
        </p:spPr>
      </p:pic>
    </p:spTree>
    <p:extLst>
      <p:ext uri="{BB962C8B-B14F-4D97-AF65-F5344CB8AC3E}">
        <p14:creationId xmlns:p14="http://schemas.microsoft.com/office/powerpoint/2010/main" val="3853491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3185814-43EC-B52D-8754-23B22B6D872D}"/>
              </a:ext>
            </a:extLst>
          </p:cNvPr>
          <p:cNvSpPr>
            <a:spLocks noGrp="1"/>
          </p:cNvSpPr>
          <p:nvPr>
            <p:ph type="body" sz="quarter" idx="14"/>
          </p:nvPr>
        </p:nvSpPr>
        <p:spPr/>
        <p:txBody>
          <a:bodyPr>
            <a:normAutofit/>
          </a:bodyPr>
          <a:lstStyle/>
          <a:p>
            <a:r>
              <a:rPr lang="en-US" sz="4000" dirty="0"/>
              <a:t>Wiper blades</a:t>
            </a:r>
            <a:endParaRPr lang="fr-FR" sz="4000" dirty="0"/>
          </a:p>
        </p:txBody>
      </p:sp>
      <p:sp>
        <p:nvSpPr>
          <p:cNvPr id="4" name="Espace réservé du texte 3">
            <a:extLst>
              <a:ext uri="{FF2B5EF4-FFF2-40B4-BE49-F238E27FC236}">
                <a16:creationId xmlns:a16="http://schemas.microsoft.com/office/drawing/2014/main" id="{102F93B9-C381-3E96-3F43-3D7404760A1B}"/>
              </a:ext>
            </a:extLst>
          </p:cNvPr>
          <p:cNvSpPr>
            <a:spLocks noGrp="1"/>
          </p:cNvSpPr>
          <p:nvPr>
            <p:ph type="body" sz="quarter" idx="19"/>
          </p:nvPr>
        </p:nvSpPr>
        <p:spPr>
          <a:xfrm>
            <a:off x="745097" y="2773683"/>
            <a:ext cx="5836678" cy="2041625"/>
          </a:xfrm>
        </p:spPr>
        <p:txBody>
          <a:bodyPr>
            <a:normAutofit/>
          </a:bodyPr>
          <a:lstStyle/>
          <a:p>
            <a:pPr algn="just"/>
            <a:r>
              <a:rPr lang="en-US" sz="1200" b="1" dirty="0">
                <a:solidFill>
                  <a:schemeClr val="tx1"/>
                </a:solidFill>
              </a:rPr>
              <a:t>How do you know if you need to change your wiper blades?</a:t>
            </a:r>
          </a:p>
          <a:p>
            <a:pPr algn="just"/>
            <a:r>
              <a:rPr lang="en-US" sz="1200" dirty="0">
                <a:solidFill>
                  <a:schemeClr val="tx1"/>
                </a:solidFill>
              </a:rPr>
              <a:t>- when they make noise</a:t>
            </a:r>
          </a:p>
          <a:p>
            <a:pPr algn="just"/>
            <a:r>
              <a:rPr lang="en-US" sz="1200" dirty="0">
                <a:solidFill>
                  <a:schemeClr val="tx1"/>
                </a:solidFill>
              </a:rPr>
              <a:t>- if they return jerkily</a:t>
            </a:r>
          </a:p>
          <a:p>
            <a:pPr algn="just"/>
            <a:r>
              <a:rPr lang="en-US" sz="1200" dirty="0">
                <a:solidFill>
                  <a:schemeClr val="tx1"/>
                </a:solidFill>
              </a:rPr>
              <a:t>- if they leave marks on the windshield after their passage.</a:t>
            </a:r>
          </a:p>
          <a:p>
            <a:pPr algn="just"/>
            <a:r>
              <a:rPr lang="en-US" sz="1200" dirty="0">
                <a:solidFill>
                  <a:schemeClr val="tx1"/>
                </a:solidFill>
              </a:rPr>
              <a:t>Generally, wiper blades need to be changed once a year. This one-year period depends on the frequency of use and the weather conditions. In summer, heat and sun damage rubber: in winter, cold temperatures can cause cracks.</a:t>
            </a:r>
          </a:p>
          <a:p>
            <a:pPr algn="just"/>
            <a:r>
              <a:rPr lang="en-US" sz="1200" dirty="0">
                <a:solidFill>
                  <a:schemeClr val="tx1"/>
                </a:solidFill>
              </a:rPr>
              <a:t>Don’t hesitate to ask you Point S point of sale for more information!</a:t>
            </a:r>
            <a:endParaRPr lang="fr-FR" sz="1200" dirty="0">
              <a:solidFill>
                <a:schemeClr val="tx1"/>
              </a:solidFill>
            </a:endParaRPr>
          </a:p>
          <a:p>
            <a:endParaRPr lang="fr-FR" sz="1400" dirty="0"/>
          </a:p>
        </p:txBody>
      </p:sp>
      <p:pic>
        <p:nvPicPr>
          <p:cNvPr id="7" name="Image 6" descr="Une image contenant miroir, Pare-brise, miroir de voiture, personne&#10;&#10;Description générée automatiquement">
            <a:extLst>
              <a:ext uri="{FF2B5EF4-FFF2-40B4-BE49-F238E27FC236}">
                <a16:creationId xmlns:a16="http://schemas.microsoft.com/office/drawing/2014/main" id="{BA4CA3F9-8098-EC7C-1897-0E24D3E45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964" y="2204173"/>
            <a:ext cx="3180644" cy="3180644"/>
          </a:xfrm>
          <a:prstGeom prst="rect">
            <a:avLst/>
          </a:prstGeom>
        </p:spPr>
      </p:pic>
    </p:spTree>
    <p:extLst>
      <p:ext uri="{BB962C8B-B14F-4D97-AF65-F5344CB8AC3E}">
        <p14:creationId xmlns:p14="http://schemas.microsoft.com/office/powerpoint/2010/main" val="276995867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5887</TotalTime>
  <Words>5701</Words>
  <Application>Microsoft Office PowerPoint</Application>
  <PresentationFormat>Grand écran</PresentationFormat>
  <Paragraphs>426</Paragraphs>
  <Slides>61</Slides>
  <Notes>3</Notes>
  <HiddenSlides>0</HiddenSlides>
  <MMClips>0</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61</vt:i4>
      </vt:variant>
    </vt:vector>
  </HeadingPairs>
  <TitlesOfParts>
    <vt:vector size="66" baseType="lpstr">
      <vt:lpstr>Arial</vt:lpstr>
      <vt:lpstr>Calibri</vt:lpstr>
      <vt:lpstr>Calibri Light</vt:lpstr>
      <vt:lpstr>Thème Office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Marketing Support</dc:creator>
  <cp:lastModifiedBy>Camille LAMY - Point S Development -</cp:lastModifiedBy>
  <cp:revision>169</cp:revision>
  <dcterms:created xsi:type="dcterms:W3CDTF">2022-10-14T14:03:49Z</dcterms:created>
  <dcterms:modified xsi:type="dcterms:W3CDTF">2024-04-26T15:12:48Z</dcterms:modified>
</cp:coreProperties>
</file>